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12192000"/>
  <p:notesSz cx="6858000" cy="9144000"/>
  <p:embeddedFontLst>
    <p:embeddedFont>
      <p:font typeface="Roboto"/>
      <p:regular r:id="rId47"/>
      <p:bold r:id="rId48"/>
      <p:italic r:id="rId49"/>
      <p:boldItalic r:id="rId50"/>
    </p:embeddedFont>
    <p:embeddedFont>
      <p:font typeface="Fira Code"/>
      <p:regular r:id="rId51"/>
      <p:bold r:id="rId52"/>
    </p:embeddedFont>
    <p:embeddedFont>
      <p:font typeface="Gill Sans"/>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5" roundtripDataSignature="AMtx7miFkBN1lV0he0jh1n4upZG3wUE8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67A2C6-5097-44F2-BB2C-1D2B9F76BAA4}">
  <a:tblStyle styleId="{A867A2C6-5097-44F2-BB2C-1D2B9F76BAA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Code-regular.fntdata"/><Relationship Id="rId50" Type="http://schemas.openxmlformats.org/officeDocument/2006/relationships/font" Target="fonts/Roboto-boldItalic.fntdata"/><Relationship Id="rId53" Type="http://schemas.openxmlformats.org/officeDocument/2006/relationships/font" Target="fonts/GillSans-regular.fntdata"/><Relationship Id="rId52" Type="http://schemas.openxmlformats.org/officeDocument/2006/relationships/font" Target="fonts/FiraCode-bold.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GillSans-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0e75e42dd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00e75e42dd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00fac318ec_1_5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00fac318ec_1_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00fac318ec_1_5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00fac318ec_1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0fac318ec_1_5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00fac318ec_1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00fac318ec_1_5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00fac318ec_1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0efa37cfc2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0efa37cfc2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20efa37cfc2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0efa37cfc2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0efa37cfc2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20efa37cfc2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0efa37cfc2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0efa37cfc2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20efa37cfc2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0efa37cfc2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0efa37cfc2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20efa37cfc2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0efa37cfc2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0efa37cfc2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20efa37cfc2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0efa37d03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0efa37d03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0efa37d032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0efa37d032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0efa37d032_1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20efa37d032_1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0efa37d032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0efa37d032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20efa37d032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0efa37d032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0efa37d032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0efa37d032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0efa37d032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0efa37d032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20efa37d032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0efa37d032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0efa37d032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20efa37d032_1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0efa37d032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0efa37d032_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20efa37d032_1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5edf1f856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45edf1f856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245edf1f856_1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0e99bf6a7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g20e99bf6a7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5edf1f856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g245edf1f856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45edf1f856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45edf1f856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245edf1f856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00fac318ec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200fac318ec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00e75e42dd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200e75e42dd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p20"/>
          <p:cNvSpPr txBox="1"/>
          <p:nvPr>
            <p:ph type="ctrTitle"/>
          </p:nvPr>
        </p:nvSpPr>
        <p:spPr>
          <a:xfrm>
            <a:off x="793629" y="1122363"/>
            <a:ext cx="10455215"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C00000"/>
              </a:buClr>
              <a:buSzPts val="4800"/>
              <a:buFont typeface="Gill Sans"/>
              <a:buNone/>
              <a:defRPr b="0" sz="4800">
                <a:solidFill>
                  <a:srgbClr val="C00000"/>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idx="1" type="subTitle"/>
          </p:nvPr>
        </p:nvSpPr>
        <p:spPr>
          <a:xfrm>
            <a:off x="793629" y="3602038"/>
            <a:ext cx="10455215"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3600"/>
              <a:buNone/>
              <a:defRPr sz="3600">
                <a:latin typeface="Gill Sans"/>
                <a:ea typeface="Gill Sans"/>
                <a:cs typeface="Gill Sans"/>
                <a:sym typeface="Gill Sa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descr="A close up of a logo&#10;&#10;Description automatically generated" id="36" name="Google Shape;36;p20"/>
          <p:cNvPicPr preferRelativeResize="0"/>
          <p:nvPr/>
        </p:nvPicPr>
        <p:blipFill rotWithShape="1">
          <a:blip r:embed="rId2">
            <a:alphaModFix/>
          </a:blip>
          <a:srcRect b="31278" l="2682" r="4056" t="34695"/>
          <a:stretch/>
        </p:blipFill>
        <p:spPr>
          <a:xfrm>
            <a:off x="9281788" y="5960853"/>
            <a:ext cx="1967056" cy="655982"/>
          </a:xfrm>
          <a:prstGeom prst="rect">
            <a:avLst/>
          </a:prstGeom>
          <a:noFill/>
          <a:ln>
            <a:noFill/>
          </a:ln>
        </p:spPr>
      </p:pic>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55600" lvl="1" marL="914400" algn="l">
              <a:lnSpc>
                <a:spcPct val="90000"/>
              </a:lnSpc>
              <a:spcBef>
                <a:spcPts val="500"/>
              </a:spcBef>
              <a:spcAft>
                <a:spcPts val="0"/>
              </a:spcAft>
              <a:buClr>
                <a:schemeClr val="dk1"/>
              </a:buClr>
              <a:buSzPts val="2000"/>
              <a:buChar char="•"/>
              <a:defRPr sz="2000"/>
            </a:lvl2pPr>
            <a:lvl3pPr indent="-355600" lvl="2" marL="1371600" algn="l">
              <a:lnSpc>
                <a:spcPct val="90000"/>
              </a:lnSpc>
              <a:spcBef>
                <a:spcPts val="500"/>
              </a:spcBef>
              <a:spcAft>
                <a:spcPts val="0"/>
              </a:spcAft>
              <a:buClr>
                <a:schemeClr val="dk1"/>
              </a:buClr>
              <a:buSzPts val="2000"/>
              <a:buChar char="•"/>
              <a:defRPr sz="20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 name="Google Shape;79;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descr="A close up of a logo&#10;&#10;Description automatically generated" id="80" name="Google Shape;80;p29"/>
          <p:cNvPicPr preferRelativeResize="0"/>
          <p:nvPr/>
        </p:nvPicPr>
        <p:blipFill rotWithShape="1">
          <a:blip r:embed="rId2">
            <a:alphaModFix/>
          </a:blip>
          <a:srcRect b="31278" l="2682" r="4056" t="34695"/>
          <a:stretch/>
        </p:blipFill>
        <p:spPr>
          <a:xfrm>
            <a:off x="8896016" y="5953539"/>
            <a:ext cx="1967056" cy="655982"/>
          </a:xfrm>
          <a:prstGeom prst="rect">
            <a:avLst/>
          </a:prstGeom>
          <a:noFill/>
          <a:ln>
            <a:noFill/>
          </a:ln>
        </p:spPr>
      </p:pic>
      <p:sp>
        <p:nvSpPr>
          <p:cNvPr id="81" name="Google Shape;81;p29"/>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9pPr>
          </a:lstStyle>
          <a:p>
            <a:pPr indent="0" lvl="0" marL="0" rtl="0" algn="l">
              <a:spcBef>
                <a:spcPts val="0"/>
              </a:spcBef>
              <a:spcAft>
                <a:spcPts val="0"/>
              </a:spcAft>
              <a:buNone/>
            </a:pPr>
            <a:r>
              <a:rPr lang="en-IN"/>
              <a:t>#</a:t>
            </a:r>
            <a:fld id="{00000000-1234-1234-1234-123412341234}" type="slidenum">
              <a:rPr lang="en-IN"/>
              <a:t>‹#›</a:t>
            </a:fld>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0"/>
          <p:cNvSpPr/>
          <p:nvPr>
            <p:ph idx="2" type="pic"/>
          </p:nvPr>
        </p:nvSpPr>
        <p:spPr>
          <a:xfrm>
            <a:off x="5183188" y="987425"/>
            <a:ext cx="6172200" cy="4873625"/>
          </a:xfrm>
          <a:prstGeom prst="rect">
            <a:avLst/>
          </a:prstGeom>
          <a:noFill/>
          <a:ln>
            <a:noFill/>
          </a:ln>
        </p:spPr>
      </p:sp>
      <p:sp>
        <p:nvSpPr>
          <p:cNvPr id="85" name="Google Shape;85;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descr="A close up of a logo&#10;&#10;Description automatically generated" id="86" name="Google Shape;86;p30"/>
          <p:cNvPicPr preferRelativeResize="0"/>
          <p:nvPr/>
        </p:nvPicPr>
        <p:blipFill rotWithShape="1">
          <a:blip r:embed="rId2">
            <a:alphaModFix/>
          </a:blip>
          <a:srcRect b="31278" l="2682" r="4056" t="34695"/>
          <a:stretch/>
        </p:blipFill>
        <p:spPr>
          <a:xfrm>
            <a:off x="8896016" y="5953539"/>
            <a:ext cx="1967056" cy="655982"/>
          </a:xfrm>
          <a:prstGeom prst="rect">
            <a:avLst/>
          </a:prstGeom>
          <a:noFill/>
          <a:ln>
            <a:noFill/>
          </a:ln>
        </p:spPr>
      </p:pic>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p:cSld name="Титульный слайд">
    <p:spTree>
      <p:nvGrpSpPr>
        <p:cNvPr id="87" name="Shape 87"/>
        <p:cNvGrpSpPr/>
        <p:nvPr/>
      </p:nvGrpSpPr>
      <p:grpSpPr>
        <a:xfrm>
          <a:off x="0" y="0"/>
          <a:ext cx="0" cy="0"/>
          <a:chOff x="0" y="0"/>
          <a:chExt cx="0" cy="0"/>
        </a:xfrm>
      </p:grpSpPr>
      <p:sp>
        <p:nvSpPr>
          <p:cNvPr id="88" name="Google Shape;88;p31"/>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9pPr>
          </a:lstStyle>
          <a:p>
            <a:pPr indent="0" lvl="0" marL="0" rtl="0" algn="l">
              <a:spcBef>
                <a:spcPts val="0"/>
              </a:spcBef>
              <a:spcAft>
                <a:spcPts val="0"/>
              </a:spcAft>
              <a:buNone/>
            </a:pPr>
            <a:r>
              <a:rPr lang="en-IN"/>
              <a:t>#</a:t>
            </a: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p:cSld name="Заголовок и объект">
    <p:spTree>
      <p:nvGrpSpPr>
        <p:cNvPr id="89" name="Shape 8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21"/>
          <p:cNvSpPr txBox="1"/>
          <p:nvPr>
            <p:ph type="title"/>
          </p:nvPr>
        </p:nvSpPr>
        <p:spPr>
          <a:xfrm>
            <a:off x="646981" y="144962"/>
            <a:ext cx="10601863" cy="579657"/>
          </a:xfrm>
          <a:prstGeom prst="rect">
            <a:avLst/>
          </a:prstGeom>
          <a:solidFill>
            <a:srgbClr val="AF1D4A"/>
          </a:solid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Gill Sans"/>
              <a:buNone/>
              <a:defRPr b="0" sz="40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 type="body"/>
          </p:nvPr>
        </p:nvSpPr>
        <p:spPr>
          <a:xfrm>
            <a:off x="646981" y="897147"/>
            <a:ext cx="10601863" cy="4919192"/>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atin typeface="Gill Sans"/>
                <a:ea typeface="Gill Sans"/>
                <a:cs typeface="Gill Sans"/>
                <a:sym typeface="Gill Sans"/>
              </a:defRPr>
            </a:lvl1pPr>
            <a:lvl2pPr indent="-381000" lvl="1" marL="914400" algn="l">
              <a:lnSpc>
                <a:spcPct val="90000"/>
              </a:lnSpc>
              <a:spcBef>
                <a:spcPts val="500"/>
              </a:spcBef>
              <a:spcAft>
                <a:spcPts val="0"/>
              </a:spcAft>
              <a:buClr>
                <a:schemeClr val="dk1"/>
              </a:buClr>
              <a:buSzPts val="2400"/>
              <a:buChar char="•"/>
              <a:defRPr sz="2400">
                <a:latin typeface="Gill Sans"/>
                <a:ea typeface="Gill Sans"/>
                <a:cs typeface="Gill Sans"/>
                <a:sym typeface="Gill Sans"/>
              </a:defRPr>
            </a:lvl2pPr>
            <a:lvl3pPr indent="-381000" lvl="2" marL="1371600" algn="l">
              <a:lnSpc>
                <a:spcPct val="90000"/>
              </a:lnSpc>
              <a:spcBef>
                <a:spcPts val="500"/>
              </a:spcBef>
              <a:spcAft>
                <a:spcPts val="0"/>
              </a:spcAft>
              <a:buClr>
                <a:schemeClr val="dk1"/>
              </a:buClr>
              <a:buSzPts val="2400"/>
              <a:buChar char="•"/>
              <a:defRPr sz="2400">
                <a:latin typeface="Gill Sans"/>
                <a:ea typeface="Gill Sans"/>
                <a:cs typeface="Gill Sans"/>
                <a:sym typeface="Gill Sans"/>
              </a:defRPr>
            </a:lvl3pPr>
            <a:lvl4pPr indent="-381000" lvl="3" marL="1828800" algn="l">
              <a:lnSpc>
                <a:spcPct val="90000"/>
              </a:lnSpc>
              <a:spcBef>
                <a:spcPts val="500"/>
              </a:spcBef>
              <a:spcAft>
                <a:spcPts val="0"/>
              </a:spcAft>
              <a:buClr>
                <a:schemeClr val="dk1"/>
              </a:buClr>
              <a:buSzPts val="2400"/>
              <a:buChar char="•"/>
              <a:defRPr sz="2400">
                <a:latin typeface="Gill Sans"/>
                <a:ea typeface="Gill Sans"/>
                <a:cs typeface="Gill Sans"/>
                <a:sym typeface="Gill Sans"/>
              </a:defRPr>
            </a:lvl4pPr>
            <a:lvl5pPr indent="-381000" lvl="4" marL="2286000" algn="l">
              <a:lnSpc>
                <a:spcPct val="90000"/>
              </a:lnSpc>
              <a:spcBef>
                <a:spcPts val="500"/>
              </a:spcBef>
              <a:spcAft>
                <a:spcPts val="0"/>
              </a:spcAft>
              <a:buClr>
                <a:schemeClr val="dk1"/>
              </a:buClr>
              <a:buSzPts val="2400"/>
              <a:buChar char="•"/>
              <a:defRPr sz="2400">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close up of a logo&#10;&#10;Description automatically generated" id="40" name="Google Shape;40;p21"/>
          <p:cNvPicPr preferRelativeResize="0"/>
          <p:nvPr/>
        </p:nvPicPr>
        <p:blipFill rotWithShape="1">
          <a:blip r:embed="rId2">
            <a:alphaModFix/>
          </a:blip>
          <a:srcRect b="31278" l="2682" r="4056" t="34695"/>
          <a:stretch/>
        </p:blipFill>
        <p:spPr>
          <a:xfrm>
            <a:off x="9281788" y="5960853"/>
            <a:ext cx="1967056" cy="655982"/>
          </a:xfrm>
          <a:prstGeom prst="rect">
            <a:avLst/>
          </a:prstGeom>
          <a:noFill/>
          <a:ln>
            <a:noFill/>
          </a:ln>
        </p:spPr>
      </p:pic>
      <p:sp>
        <p:nvSpPr>
          <p:cNvPr id="41" name="Google Shape;41;p21"/>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9pPr>
          </a:lstStyle>
          <a:p>
            <a:pPr indent="0" lvl="0" marL="0" rtl="0" algn="l">
              <a:spcBef>
                <a:spcPts val="0"/>
              </a:spcBef>
              <a:spcAft>
                <a:spcPts val="0"/>
              </a:spcAft>
              <a:buNone/>
            </a:pPr>
            <a:r>
              <a:rPr lang="en-IN"/>
              <a:t>#</a:t>
            </a:r>
            <a:fld id="{00000000-1234-1234-1234-123412341234}" type="slidenum">
              <a:rPr lang="en-IN"/>
              <a:t>‹#›</a:t>
            </a:fld>
            <a:endParaRP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2" name="Shape 42"/>
        <p:cNvGrpSpPr/>
        <p:nvPr/>
      </p:nvGrpSpPr>
      <p:grpSpPr>
        <a:xfrm>
          <a:off x="0" y="0"/>
          <a:ext cx="0" cy="0"/>
          <a:chOff x="0" y="0"/>
          <a:chExt cx="0" cy="0"/>
        </a:xfrm>
      </p:grpSpPr>
      <p:sp>
        <p:nvSpPr>
          <p:cNvPr id="43" name="Google Shape;43;p22"/>
          <p:cNvSpPr txBox="1"/>
          <p:nvPr>
            <p:ph type="title"/>
          </p:nvPr>
        </p:nvSpPr>
        <p:spPr>
          <a:xfrm>
            <a:off x="621099" y="162215"/>
            <a:ext cx="10601865" cy="571030"/>
          </a:xfrm>
          <a:prstGeom prst="rect">
            <a:avLst/>
          </a:prstGeom>
          <a:solidFill>
            <a:schemeClr val="lt1"/>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C00000"/>
              </a:buClr>
              <a:buSzPts val="4400"/>
              <a:buFont typeface="Gill Sans"/>
              <a:buNone/>
              <a:defRPr b="0">
                <a:solidFill>
                  <a:srgbClr val="C00000"/>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2"/>
          <p:cNvSpPr txBox="1"/>
          <p:nvPr>
            <p:ph idx="1" type="body"/>
          </p:nvPr>
        </p:nvSpPr>
        <p:spPr>
          <a:xfrm>
            <a:off x="621100" y="854015"/>
            <a:ext cx="10619120" cy="4962324"/>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Gill Sans"/>
                <a:ea typeface="Gill Sans"/>
                <a:cs typeface="Gill Sans"/>
                <a:sym typeface="Gill Sans"/>
              </a:defRPr>
            </a:lvl1pPr>
            <a:lvl2pPr indent="-355600" lvl="1" marL="914400" algn="l">
              <a:lnSpc>
                <a:spcPct val="90000"/>
              </a:lnSpc>
              <a:spcBef>
                <a:spcPts val="500"/>
              </a:spcBef>
              <a:spcAft>
                <a:spcPts val="0"/>
              </a:spcAft>
              <a:buClr>
                <a:schemeClr val="dk1"/>
              </a:buClr>
              <a:buSzPts val="2000"/>
              <a:buChar char="•"/>
              <a:defRPr sz="2000">
                <a:latin typeface="Gill Sans"/>
                <a:ea typeface="Gill Sans"/>
                <a:cs typeface="Gill Sans"/>
                <a:sym typeface="Gill Sans"/>
              </a:defRPr>
            </a:lvl2pPr>
            <a:lvl3pPr indent="-355600" lvl="2" marL="1371600" algn="l">
              <a:lnSpc>
                <a:spcPct val="90000"/>
              </a:lnSpc>
              <a:spcBef>
                <a:spcPts val="500"/>
              </a:spcBef>
              <a:spcAft>
                <a:spcPts val="0"/>
              </a:spcAft>
              <a:buClr>
                <a:schemeClr val="dk1"/>
              </a:buClr>
              <a:buSzPts val="2000"/>
              <a:buChar char="•"/>
              <a:defRPr sz="2000">
                <a:latin typeface="Gill Sans"/>
                <a:ea typeface="Gill Sans"/>
                <a:cs typeface="Gill Sans"/>
                <a:sym typeface="Gill Sans"/>
              </a:defRPr>
            </a:lvl3pPr>
            <a:lvl4pPr indent="-355600" lvl="3" marL="1828800" algn="l">
              <a:lnSpc>
                <a:spcPct val="90000"/>
              </a:lnSpc>
              <a:spcBef>
                <a:spcPts val="500"/>
              </a:spcBef>
              <a:spcAft>
                <a:spcPts val="0"/>
              </a:spcAft>
              <a:buClr>
                <a:schemeClr val="dk1"/>
              </a:buClr>
              <a:buSzPts val="2000"/>
              <a:buChar char="•"/>
              <a:defRPr sz="2000">
                <a:latin typeface="Gill Sans"/>
                <a:ea typeface="Gill Sans"/>
                <a:cs typeface="Gill Sans"/>
                <a:sym typeface="Gill Sans"/>
              </a:defRPr>
            </a:lvl4pPr>
            <a:lvl5pPr indent="-355600" lvl="4" marL="2286000" algn="l">
              <a:lnSpc>
                <a:spcPct val="90000"/>
              </a:lnSpc>
              <a:spcBef>
                <a:spcPts val="500"/>
              </a:spcBef>
              <a:spcAft>
                <a:spcPts val="0"/>
              </a:spcAft>
              <a:buClr>
                <a:schemeClr val="dk1"/>
              </a:buClr>
              <a:buSzPts val="2000"/>
              <a:buChar char="•"/>
              <a:defRPr sz="2000">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close up of a logo&#10;&#10;Description automatically generated" id="45" name="Google Shape;45;p22"/>
          <p:cNvPicPr preferRelativeResize="0"/>
          <p:nvPr/>
        </p:nvPicPr>
        <p:blipFill rotWithShape="1">
          <a:blip r:embed="rId2">
            <a:alphaModFix/>
          </a:blip>
          <a:srcRect b="31278" l="2682" r="4056" t="34695"/>
          <a:stretch/>
        </p:blipFill>
        <p:spPr>
          <a:xfrm>
            <a:off x="9273164" y="5937109"/>
            <a:ext cx="1967056" cy="655982"/>
          </a:xfrm>
          <a:prstGeom prst="rect">
            <a:avLst/>
          </a:prstGeom>
          <a:noFill/>
          <a:ln>
            <a:noFill/>
          </a:ln>
        </p:spPr>
      </p:pic>
      <p:sp>
        <p:nvSpPr>
          <p:cNvPr id="46" name="Google Shape;46;p22"/>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9pPr>
          </a:lstStyle>
          <a:p>
            <a:pPr indent="0" lvl="0" marL="0" rtl="0" algn="l">
              <a:spcBef>
                <a:spcPts val="0"/>
              </a:spcBef>
              <a:spcAft>
                <a:spcPts val="0"/>
              </a:spcAft>
              <a:buNone/>
            </a:pPr>
            <a:r>
              <a:rPr lang="en-IN"/>
              <a:t>#</a:t>
            </a:r>
            <a:fld id="{00000000-1234-1234-1234-123412341234}" type="slidenum">
              <a:rPr lang="en-IN"/>
              <a:t>‹#›</a:t>
            </a:fld>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23"/>
          <p:cNvSpPr txBox="1"/>
          <p:nvPr>
            <p:ph type="title"/>
          </p:nvPr>
        </p:nvSpPr>
        <p:spPr>
          <a:xfrm>
            <a:off x="831850" y="1166274"/>
            <a:ext cx="10515600" cy="267248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C00000"/>
              </a:buClr>
              <a:buSzPts val="4400"/>
              <a:buFont typeface="Gill Sans"/>
              <a:buNone/>
              <a:defRPr sz="4400">
                <a:solidFill>
                  <a:srgbClr val="C00000"/>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3"/>
          <p:cNvSpPr txBox="1"/>
          <p:nvPr>
            <p:ph idx="1" type="body"/>
          </p:nvPr>
        </p:nvSpPr>
        <p:spPr>
          <a:xfrm>
            <a:off x="831850" y="3959734"/>
            <a:ext cx="10515600"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002060"/>
              </a:buClr>
              <a:buSzPts val="2800"/>
              <a:buNone/>
              <a:defRPr sz="2800">
                <a:solidFill>
                  <a:srgbClr val="002060"/>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descr="A close up of a logo&#10;&#10;Description automatically generated" id="50" name="Google Shape;50;p23"/>
          <p:cNvPicPr preferRelativeResize="0"/>
          <p:nvPr/>
        </p:nvPicPr>
        <p:blipFill rotWithShape="1">
          <a:blip r:embed="rId2">
            <a:alphaModFix/>
          </a:blip>
          <a:srcRect b="31278" l="2682" r="4056" t="34695"/>
          <a:stretch/>
        </p:blipFill>
        <p:spPr>
          <a:xfrm>
            <a:off x="9281788" y="5960853"/>
            <a:ext cx="1967056" cy="655982"/>
          </a:xfrm>
          <a:prstGeom prst="rect">
            <a:avLst/>
          </a:prstGeom>
          <a:noFill/>
          <a:ln>
            <a:noFill/>
          </a:ln>
        </p:spPr>
      </p:pic>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1" name="Shape 51"/>
        <p:cNvGrpSpPr/>
        <p:nvPr/>
      </p:nvGrpSpPr>
      <p:grpSpPr>
        <a:xfrm>
          <a:off x="0" y="0"/>
          <a:ext cx="0" cy="0"/>
          <a:chOff x="0" y="0"/>
          <a:chExt cx="0" cy="0"/>
        </a:xfrm>
      </p:grpSpPr>
      <p:sp>
        <p:nvSpPr>
          <p:cNvPr id="52" name="Google Shape;52;p24"/>
          <p:cNvSpPr txBox="1"/>
          <p:nvPr>
            <p:ph idx="1" type="body"/>
          </p:nvPr>
        </p:nvSpPr>
        <p:spPr>
          <a:xfrm>
            <a:off x="690114" y="914400"/>
            <a:ext cx="5193101" cy="49099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4"/>
          <p:cNvSpPr txBox="1"/>
          <p:nvPr>
            <p:ph idx="2" type="body"/>
          </p:nvPr>
        </p:nvSpPr>
        <p:spPr>
          <a:xfrm>
            <a:off x="6096000" y="914400"/>
            <a:ext cx="5115339" cy="49099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close up of a logo&#10;&#10;Description automatically generated" id="54" name="Google Shape;54;p24"/>
          <p:cNvPicPr preferRelativeResize="0"/>
          <p:nvPr/>
        </p:nvPicPr>
        <p:blipFill rotWithShape="1">
          <a:blip r:embed="rId2">
            <a:alphaModFix/>
          </a:blip>
          <a:srcRect b="31278" l="2682" r="4056" t="34695"/>
          <a:stretch/>
        </p:blipFill>
        <p:spPr>
          <a:xfrm>
            <a:off x="9271715" y="5943600"/>
            <a:ext cx="1939624" cy="655982"/>
          </a:xfrm>
          <a:prstGeom prst="rect">
            <a:avLst/>
          </a:prstGeom>
          <a:noFill/>
          <a:ln>
            <a:noFill/>
          </a:ln>
        </p:spPr>
      </p:pic>
      <p:sp>
        <p:nvSpPr>
          <p:cNvPr id="55" name="Google Shape;55;p24"/>
          <p:cNvSpPr txBox="1"/>
          <p:nvPr>
            <p:ph type="title"/>
          </p:nvPr>
        </p:nvSpPr>
        <p:spPr>
          <a:xfrm>
            <a:off x="690113" y="146657"/>
            <a:ext cx="10521226" cy="601032"/>
          </a:xfrm>
          <a:prstGeom prst="rect">
            <a:avLst/>
          </a:prstGeom>
          <a:solidFill>
            <a:srgbClr val="AF1D4A"/>
          </a:solid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Gill Sans"/>
              <a:buNone/>
              <a:defRPr b="0" sz="40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9pPr>
          </a:lstStyle>
          <a:p>
            <a:pPr indent="0" lvl="0" marL="0" rtl="0" algn="l">
              <a:spcBef>
                <a:spcPts val="0"/>
              </a:spcBef>
              <a:spcAft>
                <a:spcPts val="0"/>
              </a:spcAft>
              <a:buNone/>
            </a:pPr>
            <a:r>
              <a:rPr lang="en-IN"/>
              <a:t>#</a:t>
            </a:r>
            <a:fld id="{00000000-1234-1234-1234-123412341234}" type="slidenum">
              <a:rPr lang="en-IN"/>
              <a:t>‹#›</a:t>
            </a:fld>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7" name="Shape 57"/>
        <p:cNvGrpSpPr/>
        <p:nvPr/>
      </p:nvGrpSpPr>
      <p:grpSpPr>
        <a:xfrm>
          <a:off x="0" y="0"/>
          <a:ext cx="0" cy="0"/>
          <a:chOff x="0" y="0"/>
          <a:chExt cx="0" cy="0"/>
        </a:xfrm>
      </p:grpSpPr>
      <p:sp>
        <p:nvSpPr>
          <p:cNvPr id="58" name="Google Shape;58;p25"/>
          <p:cNvSpPr txBox="1"/>
          <p:nvPr>
            <p:ph idx="1" type="body"/>
          </p:nvPr>
        </p:nvSpPr>
        <p:spPr>
          <a:xfrm>
            <a:off x="838199" y="1154952"/>
            <a:ext cx="5159376"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5"/>
          <p:cNvSpPr txBox="1"/>
          <p:nvPr>
            <p:ph idx="2" type="body"/>
          </p:nvPr>
        </p:nvSpPr>
        <p:spPr>
          <a:xfrm>
            <a:off x="978314" y="2505075"/>
            <a:ext cx="5019261" cy="332919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5"/>
          <p:cNvSpPr txBox="1"/>
          <p:nvPr>
            <p:ph idx="3" type="body"/>
          </p:nvPr>
        </p:nvSpPr>
        <p:spPr>
          <a:xfrm>
            <a:off x="6172200" y="1681163"/>
            <a:ext cx="501926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5"/>
          <p:cNvSpPr txBox="1"/>
          <p:nvPr>
            <p:ph idx="4" type="body"/>
          </p:nvPr>
        </p:nvSpPr>
        <p:spPr>
          <a:xfrm>
            <a:off x="6172200" y="2505075"/>
            <a:ext cx="5019261" cy="332919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close up of a logo&#10;&#10;Description automatically generated" id="62" name="Google Shape;62;p25"/>
          <p:cNvPicPr preferRelativeResize="0"/>
          <p:nvPr/>
        </p:nvPicPr>
        <p:blipFill rotWithShape="1">
          <a:blip r:embed="rId2">
            <a:alphaModFix/>
          </a:blip>
          <a:srcRect b="31278" l="2682" r="4056" t="34695"/>
          <a:stretch/>
        </p:blipFill>
        <p:spPr>
          <a:xfrm>
            <a:off x="9071210" y="6002200"/>
            <a:ext cx="2120251" cy="655982"/>
          </a:xfrm>
          <a:prstGeom prst="rect">
            <a:avLst/>
          </a:prstGeom>
          <a:noFill/>
          <a:ln>
            <a:noFill/>
          </a:ln>
        </p:spPr>
      </p:pic>
      <p:sp>
        <p:nvSpPr>
          <p:cNvPr id="63" name="Google Shape;63;p25"/>
          <p:cNvSpPr txBox="1"/>
          <p:nvPr>
            <p:ph type="title"/>
          </p:nvPr>
        </p:nvSpPr>
        <p:spPr>
          <a:xfrm>
            <a:off x="838199" y="365126"/>
            <a:ext cx="10353261" cy="658604"/>
          </a:xfrm>
          <a:prstGeom prst="rect">
            <a:avLst/>
          </a:prstGeom>
          <a:solidFill>
            <a:srgbClr val="AF1D4A"/>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Gill Sans"/>
              <a:buNone/>
              <a:defRPr b="0" sz="40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5"/>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9pPr>
          </a:lstStyle>
          <a:p>
            <a:pPr indent="0" lvl="0" marL="0" rtl="0" algn="l">
              <a:spcBef>
                <a:spcPts val="0"/>
              </a:spcBef>
              <a:spcAft>
                <a:spcPts val="0"/>
              </a:spcAft>
              <a:buNone/>
            </a:pPr>
            <a:r>
              <a:rPr lang="en-IN"/>
              <a:t>#</a:t>
            </a:r>
            <a:fld id="{00000000-1234-1234-1234-123412341234}" type="slidenum">
              <a:rPr lang="en-IN"/>
              <a:t>‹#›</a:t>
            </a:fld>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5" name="Shape 65"/>
        <p:cNvGrpSpPr/>
        <p:nvPr/>
      </p:nvGrpSpPr>
      <p:grpSpPr>
        <a:xfrm>
          <a:off x="0" y="0"/>
          <a:ext cx="0" cy="0"/>
          <a:chOff x="0" y="0"/>
          <a:chExt cx="0" cy="0"/>
        </a:xfrm>
      </p:grpSpPr>
      <p:pic>
        <p:nvPicPr>
          <p:cNvPr descr="A close up of a logo&#10;&#10;Description automatically generated" id="66" name="Google Shape;66;p26"/>
          <p:cNvPicPr preferRelativeResize="0"/>
          <p:nvPr/>
        </p:nvPicPr>
        <p:blipFill rotWithShape="1">
          <a:blip r:embed="rId2">
            <a:alphaModFix/>
          </a:blip>
          <a:srcRect b="31278" l="2682" r="4056" t="34695"/>
          <a:stretch/>
        </p:blipFill>
        <p:spPr>
          <a:xfrm>
            <a:off x="8885952" y="6017547"/>
            <a:ext cx="2457784" cy="655982"/>
          </a:xfrm>
          <a:prstGeom prst="rect">
            <a:avLst/>
          </a:prstGeom>
          <a:noFill/>
          <a:ln>
            <a:noFill/>
          </a:ln>
        </p:spPr>
      </p:pic>
      <p:sp>
        <p:nvSpPr>
          <p:cNvPr id="67" name="Google Shape;67;p26"/>
          <p:cNvSpPr txBox="1"/>
          <p:nvPr>
            <p:ph type="title"/>
          </p:nvPr>
        </p:nvSpPr>
        <p:spPr>
          <a:xfrm>
            <a:off x="664234" y="184471"/>
            <a:ext cx="10679502" cy="655982"/>
          </a:xfrm>
          <a:prstGeom prst="rect">
            <a:avLst/>
          </a:prstGeom>
          <a:solidFill>
            <a:srgbClr val="AF1D4A"/>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Gill Sans"/>
              <a:buNone/>
              <a:defRPr b="0" sz="40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6"/>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9pPr>
          </a:lstStyle>
          <a:p>
            <a:pPr indent="0" lvl="0" marL="0" rtl="0" algn="l">
              <a:spcBef>
                <a:spcPts val="0"/>
              </a:spcBef>
              <a:spcAft>
                <a:spcPts val="0"/>
              </a:spcAft>
              <a:buNone/>
            </a:pPr>
            <a:r>
              <a:rPr lang="en-IN"/>
              <a:t>#</a:t>
            </a:r>
            <a:fld id="{00000000-1234-1234-1234-123412341234}" type="slidenum">
              <a:rPr lang="en-IN"/>
              <a:t>‹#›</a:t>
            </a:fld>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69" name="Shape 69"/>
        <p:cNvGrpSpPr/>
        <p:nvPr/>
      </p:nvGrpSpPr>
      <p:grpSpPr>
        <a:xfrm>
          <a:off x="0" y="0"/>
          <a:ext cx="0" cy="0"/>
          <a:chOff x="0" y="0"/>
          <a:chExt cx="0" cy="0"/>
        </a:xfrm>
      </p:grpSpPr>
      <p:pic>
        <p:nvPicPr>
          <p:cNvPr descr="A close up of a logo&#10;&#10;Description automatically generated" id="70" name="Google Shape;70;p27"/>
          <p:cNvPicPr preferRelativeResize="0"/>
          <p:nvPr/>
        </p:nvPicPr>
        <p:blipFill rotWithShape="1">
          <a:blip r:embed="rId2">
            <a:alphaModFix/>
          </a:blip>
          <a:srcRect b="31278" l="2682" r="4056" t="34695"/>
          <a:stretch/>
        </p:blipFill>
        <p:spPr>
          <a:xfrm>
            <a:off x="8868698" y="5940409"/>
            <a:ext cx="2457784" cy="655982"/>
          </a:xfrm>
          <a:prstGeom prst="rect">
            <a:avLst/>
          </a:prstGeom>
          <a:noFill/>
          <a:ln>
            <a:noFill/>
          </a:ln>
        </p:spPr>
      </p:pic>
      <p:sp>
        <p:nvSpPr>
          <p:cNvPr id="71" name="Google Shape;71;p27"/>
          <p:cNvSpPr txBox="1"/>
          <p:nvPr>
            <p:ph type="title"/>
          </p:nvPr>
        </p:nvSpPr>
        <p:spPr>
          <a:xfrm>
            <a:off x="715991" y="261609"/>
            <a:ext cx="10610491" cy="655982"/>
          </a:xfrm>
          <a:prstGeom prst="rect">
            <a:avLst/>
          </a:prstGeom>
          <a:solidFill>
            <a:schemeClr val="lt1"/>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C00000"/>
              </a:buClr>
              <a:buSzPts val="4400"/>
              <a:buFont typeface="Gill Sans"/>
              <a:buNone/>
              <a:defRPr b="0">
                <a:solidFill>
                  <a:srgbClr val="C00000"/>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7"/>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9pPr>
          </a:lstStyle>
          <a:p>
            <a:pPr indent="0" lvl="0" marL="0" rtl="0" algn="l">
              <a:spcBef>
                <a:spcPts val="0"/>
              </a:spcBef>
              <a:spcAft>
                <a:spcPts val="0"/>
              </a:spcAft>
              <a:buNone/>
            </a:pPr>
            <a:r>
              <a:rPr lang="en-IN"/>
              <a:t>#</a:t>
            </a:r>
            <a:fld id="{00000000-1234-1234-1234-123412341234}" type="slidenum">
              <a:rPr lang="en-IN"/>
              <a:t>‹#›</a:t>
            </a:fld>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pic>
        <p:nvPicPr>
          <p:cNvPr descr="A close up of a logo&#10;&#10;Description automatically generated" id="74" name="Google Shape;74;p28"/>
          <p:cNvPicPr preferRelativeResize="0"/>
          <p:nvPr/>
        </p:nvPicPr>
        <p:blipFill rotWithShape="1">
          <a:blip r:embed="rId2">
            <a:alphaModFix/>
          </a:blip>
          <a:srcRect b="31278" l="2682" r="4056" t="34695"/>
          <a:stretch/>
        </p:blipFill>
        <p:spPr>
          <a:xfrm>
            <a:off x="9327336" y="5988044"/>
            <a:ext cx="1967056" cy="655982"/>
          </a:xfrm>
          <a:prstGeom prst="rect">
            <a:avLst/>
          </a:prstGeom>
          <a:noFill/>
          <a:ln>
            <a:noFill/>
          </a:ln>
        </p:spPr>
      </p:pic>
      <p:sp>
        <p:nvSpPr>
          <p:cNvPr id="75" name="Google Shape;75;p28"/>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9pPr>
          </a:lstStyle>
          <a:p>
            <a:pPr indent="0" lvl="0" marL="0" rtl="0" algn="l">
              <a:spcBef>
                <a:spcPts val="0"/>
              </a:spcBef>
              <a:spcAft>
                <a:spcPts val="0"/>
              </a:spcAft>
              <a:buNone/>
            </a:pPr>
            <a:r>
              <a:rPr lang="en-IN"/>
              <a:t>#</a:t>
            </a:r>
            <a:fld id="{00000000-1234-1234-1234-123412341234}" type="slidenum">
              <a:rPr lang="en-IN"/>
              <a:t>‹#›</a:t>
            </a:fld>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ill Sans"/>
              <a:buNone/>
              <a:defRPr b="0" i="0" sz="44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9"/>
          <p:cNvSpPr txBox="1"/>
          <p:nvPr>
            <p:ph idx="1" type="body"/>
          </p:nvPr>
        </p:nvSpPr>
        <p:spPr>
          <a:xfrm>
            <a:off x="838200" y="1825625"/>
            <a:ext cx="10515600" cy="39907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grpSp>
        <p:nvGrpSpPr>
          <p:cNvPr id="12" name="Google Shape;12;p19"/>
          <p:cNvGrpSpPr/>
          <p:nvPr/>
        </p:nvGrpSpPr>
        <p:grpSpPr>
          <a:xfrm rot="5400000">
            <a:off x="10284402" y="4422774"/>
            <a:ext cx="2399145" cy="286385"/>
            <a:chOff x="838200" y="6096000"/>
            <a:chExt cx="2639060" cy="260350"/>
          </a:xfrm>
        </p:grpSpPr>
        <p:sp>
          <p:nvSpPr>
            <p:cNvPr id="13" name="Google Shape;13;p19"/>
            <p:cNvSpPr/>
            <p:nvPr/>
          </p:nvSpPr>
          <p:spPr>
            <a:xfrm>
              <a:off x="838200" y="6096000"/>
              <a:ext cx="289560" cy="260350"/>
            </a:xfrm>
            <a:prstGeom prst="flowChartConnector">
              <a:avLst/>
            </a:prstGeom>
            <a:solidFill>
              <a:srgbClr val="FF0000"/>
            </a:solidFill>
            <a:ln cap="flat" cmpd="sng" w="12700">
              <a:solidFill>
                <a:srgbClr val="FF0000"/>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4" name="Google Shape;14;p19"/>
            <p:cNvSpPr/>
            <p:nvPr/>
          </p:nvSpPr>
          <p:spPr>
            <a:xfrm>
              <a:off x="1127760" y="6096000"/>
              <a:ext cx="289560" cy="260350"/>
            </a:xfrm>
            <a:prstGeom prst="flowChartConnector">
              <a:avLst/>
            </a:prstGeom>
            <a:solidFill>
              <a:srgbClr val="3333FF"/>
            </a:solidFill>
            <a:ln cap="flat" cmpd="sng" w="12700">
              <a:solidFill>
                <a:srgbClr val="3333FF"/>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5" name="Google Shape;15;p19"/>
            <p:cNvSpPr/>
            <p:nvPr/>
          </p:nvSpPr>
          <p:spPr>
            <a:xfrm>
              <a:off x="1430020" y="6096000"/>
              <a:ext cx="289560" cy="260350"/>
            </a:xfrm>
            <a:prstGeom prst="flowChartConnector">
              <a:avLst/>
            </a:prstGeom>
            <a:solidFill>
              <a:srgbClr val="FFFF00"/>
            </a:solidFill>
            <a:ln cap="flat" cmpd="sng" w="12700">
              <a:solidFill>
                <a:srgbClr val="FFFF00"/>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6" name="Google Shape;16;p19"/>
            <p:cNvSpPr/>
            <p:nvPr/>
          </p:nvSpPr>
          <p:spPr>
            <a:xfrm>
              <a:off x="1729740" y="6096000"/>
              <a:ext cx="289560" cy="260350"/>
            </a:xfrm>
            <a:prstGeom prst="flowChartConnector">
              <a:avLst/>
            </a:prstGeom>
            <a:solidFill>
              <a:srgbClr val="00B050"/>
            </a:solidFill>
            <a:ln cap="flat" cmpd="sng" w="12700">
              <a:solidFill>
                <a:srgbClr val="00B050"/>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7" name="Google Shape;17;p19"/>
            <p:cNvSpPr/>
            <p:nvPr/>
          </p:nvSpPr>
          <p:spPr>
            <a:xfrm>
              <a:off x="2019300" y="6096000"/>
              <a:ext cx="289560" cy="260350"/>
            </a:xfrm>
            <a:prstGeom prst="flowChartConnector">
              <a:avLst/>
            </a:prstGeom>
            <a:solidFill>
              <a:srgbClr val="BFBFBF"/>
            </a:solidFill>
            <a:ln cap="flat" cmpd="sng" w="12700">
              <a:solidFill>
                <a:srgbClr val="BFBFBF"/>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8" name="Google Shape;18;p19"/>
            <p:cNvSpPr/>
            <p:nvPr/>
          </p:nvSpPr>
          <p:spPr>
            <a:xfrm>
              <a:off x="2308860" y="6096000"/>
              <a:ext cx="289560" cy="260350"/>
            </a:xfrm>
            <a:prstGeom prst="flowChartConnector">
              <a:avLst/>
            </a:prstGeom>
            <a:solidFill>
              <a:srgbClr val="FFFFFF"/>
            </a:solidFill>
            <a:ln cap="flat" cmpd="sng" w="12700">
              <a:solidFill>
                <a:srgbClr val="D8D8D8"/>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9" name="Google Shape;19;p19"/>
            <p:cNvSpPr/>
            <p:nvPr/>
          </p:nvSpPr>
          <p:spPr>
            <a:xfrm>
              <a:off x="2600960" y="6096000"/>
              <a:ext cx="289560" cy="260350"/>
            </a:xfrm>
            <a:prstGeom prst="flowChartConnector">
              <a:avLst/>
            </a:prstGeom>
            <a:solidFill>
              <a:srgbClr val="FFC000"/>
            </a:solidFill>
            <a:ln cap="flat" cmpd="sng" w="12700">
              <a:solidFill>
                <a:srgbClr val="FFC000"/>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20" name="Google Shape;20;p19"/>
            <p:cNvSpPr/>
            <p:nvPr/>
          </p:nvSpPr>
          <p:spPr>
            <a:xfrm>
              <a:off x="2900680" y="6096000"/>
              <a:ext cx="289560" cy="260350"/>
            </a:xfrm>
            <a:prstGeom prst="flowChartConnector">
              <a:avLst/>
            </a:prstGeom>
            <a:solidFill>
              <a:srgbClr val="FF99FF"/>
            </a:solidFill>
            <a:ln cap="flat" cmpd="sng" w="12700">
              <a:solidFill>
                <a:srgbClr val="FF99FF"/>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21" name="Google Shape;21;p19"/>
            <p:cNvSpPr/>
            <p:nvPr/>
          </p:nvSpPr>
          <p:spPr>
            <a:xfrm>
              <a:off x="3187700" y="6096000"/>
              <a:ext cx="289560" cy="260350"/>
            </a:xfrm>
            <a:prstGeom prst="flowChartConnector">
              <a:avLst/>
            </a:prstGeom>
            <a:solidFill>
              <a:srgbClr val="00CCFF"/>
            </a:solidFill>
            <a:ln cap="flat" cmpd="sng" w="12700">
              <a:solidFill>
                <a:srgbClr val="00CCFF"/>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grpSp>
      <p:grpSp>
        <p:nvGrpSpPr>
          <p:cNvPr id="22" name="Google Shape;22;p19"/>
          <p:cNvGrpSpPr/>
          <p:nvPr/>
        </p:nvGrpSpPr>
        <p:grpSpPr>
          <a:xfrm>
            <a:off x="838200" y="6082983"/>
            <a:ext cx="2639060" cy="286385"/>
            <a:chOff x="838200" y="6096000"/>
            <a:chExt cx="2639060" cy="260350"/>
          </a:xfrm>
        </p:grpSpPr>
        <p:sp>
          <p:nvSpPr>
            <p:cNvPr id="23" name="Google Shape;23;p19"/>
            <p:cNvSpPr/>
            <p:nvPr/>
          </p:nvSpPr>
          <p:spPr>
            <a:xfrm>
              <a:off x="838200" y="6096000"/>
              <a:ext cx="289560" cy="260350"/>
            </a:xfrm>
            <a:prstGeom prst="flowChartConnector">
              <a:avLst/>
            </a:prstGeom>
            <a:solidFill>
              <a:srgbClr val="FF0000"/>
            </a:solidFill>
            <a:ln cap="flat" cmpd="sng" w="12700">
              <a:solidFill>
                <a:srgbClr val="FF0000"/>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24" name="Google Shape;24;p19"/>
            <p:cNvSpPr/>
            <p:nvPr/>
          </p:nvSpPr>
          <p:spPr>
            <a:xfrm>
              <a:off x="1127760" y="6096000"/>
              <a:ext cx="289560" cy="260350"/>
            </a:xfrm>
            <a:prstGeom prst="flowChartConnector">
              <a:avLst/>
            </a:prstGeom>
            <a:solidFill>
              <a:srgbClr val="3333FF"/>
            </a:solidFill>
            <a:ln cap="flat" cmpd="sng" w="12700">
              <a:solidFill>
                <a:srgbClr val="3333FF"/>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25" name="Google Shape;25;p19"/>
            <p:cNvSpPr/>
            <p:nvPr/>
          </p:nvSpPr>
          <p:spPr>
            <a:xfrm>
              <a:off x="1430020" y="6096000"/>
              <a:ext cx="289560" cy="260350"/>
            </a:xfrm>
            <a:prstGeom prst="flowChartConnector">
              <a:avLst/>
            </a:prstGeom>
            <a:solidFill>
              <a:srgbClr val="FFFF00"/>
            </a:solidFill>
            <a:ln cap="flat" cmpd="sng" w="12700">
              <a:solidFill>
                <a:srgbClr val="FFFF00"/>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26" name="Google Shape;26;p19"/>
            <p:cNvSpPr/>
            <p:nvPr/>
          </p:nvSpPr>
          <p:spPr>
            <a:xfrm>
              <a:off x="1729740" y="6096000"/>
              <a:ext cx="289560" cy="260350"/>
            </a:xfrm>
            <a:prstGeom prst="flowChartConnector">
              <a:avLst/>
            </a:prstGeom>
            <a:solidFill>
              <a:srgbClr val="00B050"/>
            </a:solidFill>
            <a:ln cap="flat" cmpd="sng" w="12700">
              <a:solidFill>
                <a:srgbClr val="00B050"/>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27" name="Google Shape;27;p19"/>
            <p:cNvSpPr/>
            <p:nvPr/>
          </p:nvSpPr>
          <p:spPr>
            <a:xfrm>
              <a:off x="2019300" y="6096000"/>
              <a:ext cx="289560" cy="260350"/>
            </a:xfrm>
            <a:prstGeom prst="flowChartConnector">
              <a:avLst/>
            </a:prstGeom>
            <a:solidFill>
              <a:srgbClr val="BFBFBF"/>
            </a:solidFill>
            <a:ln cap="flat" cmpd="sng" w="12700">
              <a:solidFill>
                <a:srgbClr val="BFBFBF"/>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28" name="Google Shape;28;p19"/>
            <p:cNvSpPr/>
            <p:nvPr/>
          </p:nvSpPr>
          <p:spPr>
            <a:xfrm>
              <a:off x="2308860" y="6096000"/>
              <a:ext cx="289560" cy="260350"/>
            </a:xfrm>
            <a:prstGeom prst="flowChartConnector">
              <a:avLst/>
            </a:prstGeom>
            <a:solidFill>
              <a:srgbClr val="FFFFFF"/>
            </a:solidFill>
            <a:ln cap="flat" cmpd="sng" w="12700">
              <a:solidFill>
                <a:srgbClr val="D8D8D8"/>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29" name="Google Shape;29;p19"/>
            <p:cNvSpPr/>
            <p:nvPr/>
          </p:nvSpPr>
          <p:spPr>
            <a:xfrm>
              <a:off x="2600960" y="6096000"/>
              <a:ext cx="289560" cy="260350"/>
            </a:xfrm>
            <a:prstGeom prst="flowChartConnector">
              <a:avLst/>
            </a:prstGeom>
            <a:solidFill>
              <a:srgbClr val="FFC000"/>
            </a:solidFill>
            <a:ln cap="flat" cmpd="sng" w="12700">
              <a:solidFill>
                <a:srgbClr val="FFC000"/>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30" name="Google Shape;30;p19"/>
            <p:cNvSpPr/>
            <p:nvPr/>
          </p:nvSpPr>
          <p:spPr>
            <a:xfrm>
              <a:off x="2900680" y="6096000"/>
              <a:ext cx="289560" cy="260350"/>
            </a:xfrm>
            <a:prstGeom prst="flowChartConnector">
              <a:avLst/>
            </a:prstGeom>
            <a:solidFill>
              <a:srgbClr val="FF99FF"/>
            </a:solidFill>
            <a:ln cap="flat" cmpd="sng" w="12700">
              <a:solidFill>
                <a:srgbClr val="FF99FF"/>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31" name="Google Shape;31;p19"/>
            <p:cNvSpPr/>
            <p:nvPr/>
          </p:nvSpPr>
          <p:spPr>
            <a:xfrm>
              <a:off x="3187700" y="6096000"/>
              <a:ext cx="289560" cy="260350"/>
            </a:xfrm>
            <a:prstGeom prst="flowChartConnector">
              <a:avLst/>
            </a:prstGeom>
            <a:solidFill>
              <a:srgbClr val="00CCFF"/>
            </a:solidFill>
            <a:ln cap="flat" cmpd="sng" w="12700">
              <a:solidFill>
                <a:srgbClr val="00CCFF"/>
              </a:solidFill>
              <a:prstDash val="solid"/>
              <a:miter lim="800000"/>
              <a:headEnd len="sm" w="sm" type="none"/>
              <a:tailEnd len="sm" w="sm" type="none"/>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grpSp>
      <p:sp>
        <p:nvSpPr>
          <p:cNvPr id="32" name="Google Shape;32;p19"/>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C00000"/>
                </a:solidFill>
                <a:latin typeface="Gill Sans"/>
                <a:ea typeface="Gill Sans"/>
                <a:cs typeface="Gill Sans"/>
                <a:sym typeface="Gill Sans"/>
              </a:defRPr>
            </a:lvl9pPr>
          </a:lstStyle>
          <a:p>
            <a:pPr indent="0" lvl="0" marL="0" rtl="0" algn="l">
              <a:spcBef>
                <a:spcPts val="0"/>
              </a:spcBef>
              <a:spcAft>
                <a:spcPts val="0"/>
              </a:spcAft>
              <a:buNone/>
            </a:pPr>
            <a:r>
              <a:rPr lang="en-IN"/>
              <a:t>#</a:t>
            </a: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22.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1.png"/><Relationship Id="rId9" Type="http://schemas.openxmlformats.org/officeDocument/2006/relationships/image" Target="../media/image6.png"/><Relationship Id="rId5" Type="http://schemas.openxmlformats.org/officeDocument/2006/relationships/image" Target="../media/image32.png"/><Relationship Id="rId6" Type="http://schemas.openxmlformats.org/officeDocument/2006/relationships/image" Target="../media/image11.png"/><Relationship Id="rId7" Type="http://schemas.openxmlformats.org/officeDocument/2006/relationships/image" Target="../media/image29.png"/><Relationship Id="rId8"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recommend-movies.vercel.app/"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type="ctrTitle"/>
          </p:nvPr>
        </p:nvSpPr>
        <p:spPr>
          <a:xfrm>
            <a:off x="618978" y="267286"/>
            <a:ext cx="10421813" cy="2717979"/>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C00000"/>
              </a:buClr>
              <a:buSzPct val="100000"/>
              <a:buFont typeface="Gill Sans"/>
              <a:buNone/>
            </a:pPr>
            <a:br>
              <a:rPr lang="en-IN"/>
            </a:br>
            <a:br>
              <a:rPr lang="en-IN"/>
            </a:br>
            <a:br>
              <a:rPr lang="en-IN"/>
            </a:br>
            <a:r>
              <a:rPr b="0" lang="en-IN" sz="4000">
                <a:solidFill>
                  <a:srgbClr val="C00000"/>
                </a:solidFill>
                <a:latin typeface="Gill Sans"/>
                <a:ea typeface="Gill Sans"/>
                <a:cs typeface="Gill Sans"/>
                <a:sym typeface="Gill Sans"/>
              </a:rPr>
              <a:t>Department of</a:t>
            </a:r>
            <a:r>
              <a:rPr lang="en-IN" sz="4000"/>
              <a:t> Computer Science and </a:t>
            </a:r>
            <a:r>
              <a:rPr b="0" lang="en-IN" sz="4000">
                <a:solidFill>
                  <a:srgbClr val="C00000"/>
                </a:solidFill>
                <a:latin typeface="Gill Sans"/>
                <a:ea typeface="Gill Sans"/>
                <a:cs typeface="Gill Sans"/>
                <a:sym typeface="Gill Sans"/>
              </a:rPr>
              <a:t>Engineering</a:t>
            </a:r>
            <a:br>
              <a:rPr b="0" lang="en-IN" sz="4000">
                <a:solidFill>
                  <a:srgbClr val="C00000"/>
                </a:solidFill>
                <a:latin typeface="Gill Sans"/>
                <a:ea typeface="Gill Sans"/>
                <a:cs typeface="Gill Sans"/>
                <a:sym typeface="Gill Sans"/>
              </a:rPr>
            </a:br>
            <a:r>
              <a:rPr b="0" lang="en-IN" sz="4000">
                <a:solidFill>
                  <a:srgbClr val="C00000"/>
                </a:solidFill>
                <a:latin typeface="Gill Sans"/>
                <a:ea typeface="Gill Sans"/>
                <a:cs typeface="Gill Sans"/>
                <a:sym typeface="Gill Sans"/>
              </a:rPr>
              <a:t>Amrita School of Computing</a:t>
            </a:r>
            <a:br>
              <a:rPr b="0" lang="en-IN" sz="4000">
                <a:solidFill>
                  <a:srgbClr val="C00000"/>
                </a:solidFill>
                <a:latin typeface="Gill Sans"/>
                <a:ea typeface="Gill Sans"/>
                <a:cs typeface="Gill Sans"/>
                <a:sym typeface="Gill Sans"/>
              </a:rPr>
            </a:br>
            <a:br>
              <a:rPr b="0" lang="en-IN" sz="4000">
                <a:solidFill>
                  <a:srgbClr val="C00000"/>
                </a:solidFill>
                <a:latin typeface="Gill Sans"/>
                <a:ea typeface="Gill Sans"/>
                <a:cs typeface="Gill Sans"/>
                <a:sym typeface="Gill Sans"/>
              </a:rPr>
            </a:br>
            <a:r>
              <a:rPr lang="en-IN" sz="4000"/>
              <a:t>Movie Recommendation system using content based and collaborative based filtering</a:t>
            </a:r>
            <a:endParaRPr b="0" sz="4800">
              <a:solidFill>
                <a:srgbClr val="C00000"/>
              </a:solidFill>
              <a:latin typeface="Gill Sans"/>
              <a:ea typeface="Gill Sans"/>
              <a:cs typeface="Gill Sans"/>
              <a:sym typeface="Gill Sans"/>
            </a:endParaRPr>
          </a:p>
        </p:txBody>
      </p:sp>
      <p:sp>
        <p:nvSpPr>
          <p:cNvPr id="95" name="Google Shape;95;p1"/>
          <p:cNvSpPr txBox="1"/>
          <p:nvPr/>
        </p:nvSpPr>
        <p:spPr>
          <a:xfrm>
            <a:off x="515282" y="3568708"/>
            <a:ext cx="4405509" cy="2379606"/>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2"/>
              </a:buClr>
              <a:buSzPts val="1800"/>
              <a:buFont typeface="Arial"/>
              <a:buNone/>
            </a:pPr>
            <a:r>
              <a:rPr b="0" i="0" lang="en-IN" sz="2400" u="none" cap="none" strike="noStrike">
                <a:solidFill>
                  <a:schemeClr val="dk2"/>
                </a:solidFill>
                <a:latin typeface="Gill Sans"/>
                <a:ea typeface="Gill Sans"/>
                <a:cs typeface="Gill Sans"/>
                <a:sym typeface="Gill Sans"/>
              </a:rPr>
              <a:t>Team Members :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2"/>
              </a:buClr>
              <a:buSzPts val="1800"/>
              <a:buFont typeface="Arial"/>
              <a:buNone/>
            </a:pPr>
            <a:r>
              <a:t/>
            </a:r>
            <a:endParaRPr b="0" i="0" sz="2400" u="none" cap="none" strike="noStrike">
              <a:solidFill>
                <a:schemeClr val="dk2"/>
              </a:solidFill>
              <a:latin typeface="Gill Sans"/>
              <a:ea typeface="Gill Sans"/>
              <a:cs typeface="Gill Sans"/>
              <a:sym typeface="Gill Sans"/>
            </a:endParaRPr>
          </a:p>
          <a:p>
            <a:pPr indent="0" lvl="0" marL="0" marR="0" rtl="0" algn="l">
              <a:lnSpc>
                <a:spcPct val="90000"/>
              </a:lnSpc>
              <a:spcBef>
                <a:spcPts val="0"/>
              </a:spcBef>
              <a:spcAft>
                <a:spcPts val="0"/>
              </a:spcAft>
              <a:buClr>
                <a:schemeClr val="dk2"/>
              </a:buClr>
              <a:buSzPts val="1800"/>
              <a:buFont typeface="Arial"/>
              <a:buNone/>
            </a:pPr>
            <a:r>
              <a:rPr b="0" i="0" lang="en-IN" sz="2400" u="none" cap="none" strike="noStrike">
                <a:solidFill>
                  <a:schemeClr val="dk2"/>
                </a:solidFill>
                <a:latin typeface="Gill Sans"/>
                <a:ea typeface="Gill Sans"/>
                <a:cs typeface="Gill Sans"/>
                <a:sym typeface="Gill Sans"/>
              </a:rPr>
              <a:t>Gottumukkala Amrutha (19103)</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2"/>
              </a:buClr>
              <a:buSzPts val="1800"/>
              <a:buFont typeface="Arial"/>
              <a:buNone/>
            </a:pPr>
            <a:r>
              <a:rPr b="0" i="0" lang="en-IN" sz="2400" u="none" cap="none" strike="noStrike">
                <a:solidFill>
                  <a:schemeClr val="dk2"/>
                </a:solidFill>
                <a:latin typeface="Gill Sans"/>
                <a:ea typeface="Gill Sans"/>
                <a:cs typeface="Gill Sans"/>
                <a:sym typeface="Gill Sans"/>
              </a:rPr>
              <a:t>ASL Manasa (19148)</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2"/>
              </a:buClr>
              <a:buSzPts val="1800"/>
              <a:buFont typeface="Arial"/>
              <a:buNone/>
            </a:pPr>
            <a:r>
              <a:rPr b="0" i="0" lang="en-IN" sz="2400" u="none" cap="none" strike="noStrike">
                <a:solidFill>
                  <a:schemeClr val="dk2"/>
                </a:solidFill>
                <a:latin typeface="Gill Sans"/>
                <a:ea typeface="Gill Sans"/>
                <a:cs typeface="Gill Sans"/>
                <a:sym typeface="Gill Sans"/>
              </a:rPr>
              <a:t>Birat Chapagain (19154)</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2"/>
              </a:buClr>
              <a:buSzPts val="1800"/>
              <a:buFont typeface="Arial"/>
              <a:buNone/>
            </a:pPr>
            <a:r>
              <a:rPr b="0" i="0" lang="en-IN" sz="2400" u="none" cap="none" strike="noStrike">
                <a:solidFill>
                  <a:schemeClr val="dk2"/>
                </a:solidFill>
                <a:latin typeface="Gill Sans"/>
                <a:ea typeface="Gill Sans"/>
                <a:cs typeface="Gill Sans"/>
                <a:sym typeface="Gill Sans"/>
              </a:rPr>
              <a:t>Rohit Kumar Sah (19155)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800"/>
              </a:spcBef>
              <a:spcAft>
                <a:spcPts val="0"/>
              </a:spcAft>
              <a:buClr>
                <a:schemeClr val="dk1"/>
              </a:buClr>
              <a:buSzPts val="1800"/>
              <a:buFont typeface="Arial"/>
              <a:buNone/>
            </a:pPr>
            <a:r>
              <a:t/>
            </a:r>
            <a:endParaRPr b="0" i="0" sz="2400" u="none" cap="none" strike="noStrike">
              <a:solidFill>
                <a:schemeClr val="dk2"/>
              </a:solidFill>
              <a:latin typeface="Gill Sans"/>
              <a:ea typeface="Gill Sans"/>
              <a:cs typeface="Gill Sans"/>
              <a:sym typeface="Gill Sans"/>
            </a:endParaRPr>
          </a:p>
        </p:txBody>
      </p:sp>
      <p:sp>
        <p:nvSpPr>
          <p:cNvPr id="96" name="Google Shape;96;p1"/>
          <p:cNvSpPr txBox="1"/>
          <p:nvPr>
            <p:ph idx="1" type="subTitle"/>
          </p:nvPr>
        </p:nvSpPr>
        <p:spPr>
          <a:xfrm>
            <a:off x="6096000" y="3568708"/>
            <a:ext cx="3704100" cy="17085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2"/>
              </a:buClr>
              <a:buSzPts val="1800"/>
              <a:buNone/>
            </a:pPr>
            <a:r>
              <a:rPr lang="en-IN" sz="2400">
                <a:solidFill>
                  <a:schemeClr val="dk2"/>
                </a:solidFill>
                <a:latin typeface="Gill Sans"/>
                <a:ea typeface="Gill Sans"/>
                <a:cs typeface="Gill Sans"/>
                <a:sym typeface="Gill Sans"/>
              </a:rPr>
              <a:t>Project Guide : </a:t>
            </a:r>
            <a:endParaRPr sz="2400">
              <a:solidFill>
                <a:schemeClr val="dk2"/>
              </a:solidFill>
              <a:latin typeface="Gill Sans"/>
              <a:ea typeface="Gill Sans"/>
              <a:cs typeface="Gill Sans"/>
              <a:sym typeface="Gill Sans"/>
            </a:endParaRPr>
          </a:p>
          <a:p>
            <a:pPr indent="0" lvl="0" marL="0" rtl="0" algn="l">
              <a:lnSpc>
                <a:spcPct val="90000"/>
              </a:lnSpc>
              <a:spcBef>
                <a:spcPts val="0"/>
              </a:spcBef>
              <a:spcAft>
                <a:spcPts val="0"/>
              </a:spcAft>
              <a:buClr>
                <a:schemeClr val="dk2"/>
              </a:buClr>
              <a:buSzPts val="1800"/>
              <a:buNone/>
            </a:pPr>
            <a:r>
              <a:t/>
            </a:r>
            <a:endParaRPr sz="2400">
              <a:solidFill>
                <a:schemeClr val="dk2"/>
              </a:solidFill>
              <a:latin typeface="Gill Sans"/>
              <a:ea typeface="Gill Sans"/>
              <a:cs typeface="Gill Sans"/>
              <a:sym typeface="Gill Sans"/>
            </a:endParaRPr>
          </a:p>
          <a:p>
            <a:pPr indent="0" lvl="0" marL="0" rtl="0" algn="l">
              <a:lnSpc>
                <a:spcPct val="90000"/>
              </a:lnSpc>
              <a:spcBef>
                <a:spcPts val="0"/>
              </a:spcBef>
              <a:spcAft>
                <a:spcPts val="0"/>
              </a:spcAft>
              <a:buClr>
                <a:schemeClr val="dk2"/>
              </a:buClr>
              <a:buSzPts val="1800"/>
              <a:buNone/>
            </a:pPr>
            <a:r>
              <a:rPr lang="en-IN" sz="2400">
                <a:solidFill>
                  <a:schemeClr val="dk2"/>
                </a:solidFill>
                <a:latin typeface="Gill Sans"/>
                <a:ea typeface="Gill Sans"/>
                <a:cs typeface="Gill Sans"/>
                <a:sym typeface="Gill Sans"/>
              </a:rPr>
              <a:t>Dr A. Padmavathi</a:t>
            </a:r>
            <a:endParaRPr sz="2400">
              <a:solidFill>
                <a:schemeClr val="dk2"/>
              </a:solidFill>
              <a:latin typeface="Gill Sans"/>
              <a:ea typeface="Gill Sans"/>
              <a:cs typeface="Gill Sans"/>
              <a:sym typeface="Gill Sans"/>
            </a:endParaRPr>
          </a:p>
          <a:p>
            <a:pPr indent="0" lvl="0" marL="0" rtl="0" algn="l">
              <a:lnSpc>
                <a:spcPct val="90000"/>
              </a:lnSpc>
              <a:spcBef>
                <a:spcPts val="0"/>
              </a:spcBef>
              <a:spcAft>
                <a:spcPts val="0"/>
              </a:spcAft>
              <a:buClr>
                <a:schemeClr val="dk2"/>
              </a:buClr>
              <a:buSzPts val="1800"/>
              <a:buNone/>
            </a:pPr>
            <a:r>
              <a:rPr lang="en-IN" sz="2400">
                <a:solidFill>
                  <a:schemeClr val="dk2"/>
                </a:solidFill>
                <a:latin typeface="Gill Sans"/>
                <a:ea typeface="Gill Sans"/>
                <a:cs typeface="Gill Sans"/>
                <a:sym typeface="Gill Sans"/>
              </a:rPr>
              <a:t>Assistant Professor(SG)</a:t>
            </a:r>
            <a:endParaRPr sz="2400">
              <a:solidFill>
                <a:schemeClr val="dk2"/>
              </a:solidFill>
              <a:latin typeface="Gill Sans"/>
              <a:ea typeface="Gill Sans"/>
              <a:cs typeface="Gill Sans"/>
              <a:sym typeface="Gill Sans"/>
            </a:endParaRPr>
          </a:p>
          <a:p>
            <a:pPr indent="0" lvl="0" marL="0" rtl="0" algn="l">
              <a:lnSpc>
                <a:spcPct val="90000"/>
              </a:lnSpc>
              <a:spcBef>
                <a:spcPts val="0"/>
              </a:spcBef>
              <a:spcAft>
                <a:spcPts val="0"/>
              </a:spcAft>
              <a:buClr>
                <a:schemeClr val="dk2"/>
              </a:buClr>
              <a:buSzPts val="1800"/>
              <a:buNone/>
            </a:pPr>
            <a:r>
              <a:t/>
            </a:r>
            <a:endParaRPr sz="2400">
              <a:solidFill>
                <a:schemeClr val="dk2"/>
              </a:solidFill>
              <a:latin typeface="Gill Sans"/>
              <a:ea typeface="Gill Sans"/>
              <a:cs typeface="Gill Sans"/>
              <a:sym typeface="Gill Sans"/>
            </a:endParaRPr>
          </a:p>
          <a:p>
            <a:pPr indent="0" lvl="0" marL="0" rtl="0" algn="ctr">
              <a:lnSpc>
                <a:spcPct val="90000"/>
              </a:lnSpc>
              <a:spcBef>
                <a:spcPts val="800"/>
              </a:spcBef>
              <a:spcAft>
                <a:spcPts val="0"/>
              </a:spcAft>
              <a:buClr>
                <a:schemeClr val="dk1"/>
              </a:buClr>
              <a:buSzPts val="1800"/>
              <a:buNone/>
            </a:pPr>
            <a:r>
              <a:t/>
            </a:r>
            <a:endParaRPr sz="2400">
              <a:solidFill>
                <a:schemeClr val="dk2"/>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txBox="1"/>
          <p:nvPr>
            <p:ph type="title"/>
          </p:nvPr>
        </p:nvSpPr>
        <p:spPr>
          <a:xfrm>
            <a:off x="646981" y="144963"/>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Gill Sans"/>
              <a:buNone/>
            </a:pPr>
            <a:r>
              <a:rPr lang="en-IN"/>
              <a:t>Literature Survey</a:t>
            </a:r>
            <a:endParaRPr/>
          </a:p>
        </p:txBody>
      </p:sp>
      <p:graphicFrame>
        <p:nvGraphicFramePr>
          <p:cNvPr id="159" name="Google Shape;159;p9"/>
          <p:cNvGraphicFramePr/>
          <p:nvPr/>
        </p:nvGraphicFramePr>
        <p:xfrm>
          <a:off x="927775" y="880650"/>
          <a:ext cx="3000000" cy="3000000"/>
        </p:xfrm>
        <a:graphic>
          <a:graphicData uri="http://schemas.openxmlformats.org/drawingml/2006/table">
            <a:tbl>
              <a:tblPr>
                <a:noFill/>
                <a:tableStyleId>{A867A2C6-5097-44F2-BB2C-1D2B9F76BAA4}</a:tableStyleId>
              </a:tblPr>
              <a:tblGrid>
                <a:gridCol w="1843700"/>
                <a:gridCol w="3346525"/>
                <a:gridCol w="2422700"/>
                <a:gridCol w="2427500"/>
              </a:tblGrid>
              <a:tr h="553125">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Reference Books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Ideology</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Pros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Cons</a:t>
                      </a:r>
                      <a:endParaRPr b="0" i="0" sz="1900" u="none" cap="none" strike="noStrike">
                        <a:solidFill>
                          <a:srgbClr val="000000"/>
                        </a:solidFill>
                        <a:latin typeface="Gill Sans"/>
                        <a:ea typeface="Gill Sans"/>
                        <a:cs typeface="Gill Sans"/>
                        <a:sym typeface="Gill Sans"/>
                      </a:endParaRPr>
                    </a:p>
                  </a:txBody>
                  <a:tcPr marT="121900" marB="121900" marR="121900" marL="121900"/>
                </a:tc>
              </a:tr>
              <a:tr h="4632925">
                <a:tc>
                  <a:txBody>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Gill Sans"/>
                          <a:ea typeface="Gill Sans"/>
                          <a:cs typeface="Gill Sans"/>
                          <a:sym typeface="Gill Sans"/>
                        </a:rPr>
                        <a:t>[4] An entropy-based neighbor selection approach for collaborative filtering</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400"/>
                        <a:buFont typeface="Arial"/>
                        <a:buNone/>
                      </a:pPr>
                      <a:r>
                        <a:rPr b="0" i="0" lang="en-IN" sz="1400" u="none" cap="none" strike="noStrike">
                          <a:solidFill>
                            <a:srgbClr val="000000"/>
                          </a:solidFill>
                          <a:latin typeface="Gill Sans"/>
                          <a:ea typeface="Gill Sans"/>
                          <a:cs typeface="Gill Sans"/>
                          <a:sym typeface="Gill Sans"/>
                        </a:rPr>
                        <a:t>Year - 2022 ,</a:t>
                      </a:r>
                      <a:br>
                        <a:rPr b="0" i="0" lang="en-IN" sz="1400" u="none" cap="none" strike="noStrike">
                          <a:solidFill>
                            <a:srgbClr val="000000"/>
                          </a:solidFill>
                          <a:latin typeface="Gill Sans"/>
                          <a:ea typeface="Gill Sans"/>
                          <a:cs typeface="Gill Sans"/>
                          <a:sym typeface="Gill Sans"/>
                        </a:rPr>
                      </a:br>
                      <a:r>
                        <a:rPr b="0" i="0" lang="en-IN" sz="1400" u="none" cap="none" strike="noStrike">
                          <a:solidFill>
                            <a:srgbClr val="000000"/>
                          </a:solidFill>
                          <a:latin typeface="Gill Sans"/>
                          <a:ea typeface="Gill Sans"/>
                          <a:cs typeface="Gill Sans"/>
                          <a:sym typeface="Gill Sans"/>
                        </a:rPr>
                        <a:t>Author - Pavitha</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7916"/>
                        </a:lnSpc>
                        <a:spcBef>
                          <a:spcPts val="0"/>
                        </a:spcBef>
                        <a:spcAft>
                          <a:spcPts val="0"/>
                        </a:spcAft>
                        <a:buClr>
                          <a:schemeClr val="dk1"/>
                        </a:buClr>
                        <a:buSzPts val="1100"/>
                        <a:buFont typeface="Arial"/>
                        <a:buNone/>
                      </a:pPr>
                      <a:r>
                        <a:rPr b="0" i="0" lang="en-IN" sz="1400" u="none" cap="none" strike="noStrike">
                          <a:solidFill>
                            <a:srgbClr val="000000"/>
                          </a:solidFill>
                          <a:latin typeface="Gill Sans"/>
                          <a:ea typeface="Gill Sans"/>
                          <a:cs typeface="Gill Sans"/>
                          <a:sym typeface="Gill Sans"/>
                        </a:rPr>
                        <a:t>Traditional collaborative filtering algorithms solely utilize entity similarities in order to form neighbourhoods. In this paper an entropy-based neighbour selection approach which focuses on measuring uncertainty of entity vectors. Such uncertainty can be interpreted as how a user perceives rating domain to distinguish her tastes or diversification of items’ rating distributions. The proposed method takes similarities into account along with such uncertainty values and it solves the optimization problem of gathering the most similar entities with minimum entropy difference within a neighbourhood.</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800"/>
                        </a:spcBef>
                        <a:spcAft>
                          <a:spcPts val="0"/>
                        </a:spcAft>
                        <a:buClr>
                          <a:srgbClr val="000000"/>
                        </a:buClr>
                        <a:buSzPts val="135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The proposed  method can significantly improve traditional k-NN-based collaborative filtering methods without worsening online performance.</a:t>
                      </a:r>
                      <a:endParaRPr b="0" i="0" sz="1400" u="none" cap="none" strike="noStrike">
                        <a:solidFill>
                          <a:srgbClr val="000000"/>
                        </a:solidFill>
                        <a:latin typeface="Gill Sans"/>
                        <a:ea typeface="Gill Sans"/>
                        <a:cs typeface="Gill Sans"/>
                        <a:sym typeface="Gill Sans"/>
                      </a:endParaRPr>
                    </a:p>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 The proposed approach can also be integrated with other compatible previous methods.</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304800" lvl="0" marL="457200" marR="0" rtl="0" algn="l">
                        <a:lnSpc>
                          <a:spcPct val="107916"/>
                        </a:lnSpc>
                        <a:spcBef>
                          <a:spcPts val="0"/>
                        </a:spcBef>
                        <a:spcAft>
                          <a:spcPts val="0"/>
                        </a:spcAft>
                        <a:buClr>
                          <a:srgbClr val="000000"/>
                        </a:buClr>
                        <a:buSzPts val="1200"/>
                        <a:buFont typeface="Gill Sans"/>
                        <a:buAutoNum type="arabicPeriod"/>
                      </a:pPr>
                      <a:r>
                        <a:rPr b="0" i="0" lang="en-IN" sz="1400" u="none" cap="none" strike="noStrike">
                          <a:solidFill>
                            <a:srgbClr val="000000"/>
                          </a:solidFill>
                          <a:latin typeface="Gill Sans"/>
                          <a:ea typeface="Gill Sans"/>
                          <a:cs typeface="Gill Sans"/>
                          <a:sym typeface="Gill Sans"/>
                        </a:rPr>
                        <a:t>The paper does not mention any potential limitations of the proposed model or any areas where it may not perform as well.</a:t>
                      </a:r>
                      <a:endParaRPr b="0" i="0" sz="1400" u="none" cap="none" strike="noStrike">
                        <a:solidFill>
                          <a:srgbClr val="000000"/>
                        </a:solidFill>
                        <a:latin typeface="Gill Sans"/>
                        <a:ea typeface="Gill Sans"/>
                        <a:cs typeface="Gill Sans"/>
                        <a:sym typeface="Gill Sans"/>
                      </a:endParaRPr>
                    </a:p>
                  </a:txBody>
                  <a:tcPr marT="121900" marB="121900" marR="121900" marL="121900"/>
                </a:tc>
              </a:tr>
            </a:tbl>
          </a:graphicData>
        </a:graphic>
      </p:graphicFrame>
      <p:sp>
        <p:nvSpPr>
          <p:cNvPr id="160" name="Google Shape;160;p9"/>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0"/>
          <p:cNvSpPr txBox="1"/>
          <p:nvPr>
            <p:ph type="title"/>
          </p:nvPr>
        </p:nvSpPr>
        <p:spPr>
          <a:xfrm>
            <a:off x="646981" y="144963"/>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Gill Sans"/>
              <a:buNone/>
            </a:pPr>
            <a:r>
              <a:rPr lang="en-IN"/>
              <a:t>Literature Survey</a:t>
            </a:r>
            <a:endParaRPr/>
          </a:p>
        </p:txBody>
      </p:sp>
      <p:graphicFrame>
        <p:nvGraphicFramePr>
          <p:cNvPr id="166" name="Google Shape;166;p10"/>
          <p:cNvGraphicFramePr/>
          <p:nvPr/>
        </p:nvGraphicFramePr>
        <p:xfrm>
          <a:off x="646975" y="823625"/>
          <a:ext cx="3000000" cy="3000000"/>
        </p:xfrm>
        <a:graphic>
          <a:graphicData uri="http://schemas.openxmlformats.org/drawingml/2006/table">
            <a:tbl>
              <a:tblPr>
                <a:noFill/>
                <a:tableStyleId>{A867A2C6-5097-44F2-BB2C-1D2B9F76BAA4}</a:tableStyleId>
              </a:tblPr>
              <a:tblGrid>
                <a:gridCol w="1672025"/>
                <a:gridCol w="2959350"/>
                <a:gridCol w="2898925"/>
                <a:gridCol w="2510100"/>
              </a:tblGrid>
              <a:tr h="553125">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Reference Books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Ideology</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Pros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Cons</a:t>
                      </a:r>
                      <a:endParaRPr b="0" i="0" sz="1900" u="none" cap="none" strike="noStrike">
                        <a:solidFill>
                          <a:srgbClr val="000000"/>
                        </a:solidFill>
                        <a:latin typeface="Gill Sans"/>
                        <a:ea typeface="Gill Sans"/>
                        <a:cs typeface="Gill Sans"/>
                        <a:sym typeface="Gill Sans"/>
                      </a:endParaRPr>
                    </a:p>
                  </a:txBody>
                  <a:tcPr marT="121900" marB="121900" marR="121900" marL="121900"/>
                </a:tc>
              </a:tr>
              <a:tr h="3901400">
                <a:tc>
                  <a:txBody>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Gill Sans"/>
                          <a:ea typeface="Gill Sans"/>
                          <a:cs typeface="Gill Sans"/>
                          <a:sym typeface="Gill Sans"/>
                        </a:rPr>
                        <a:t>[5] Movie recommendation and sentiment analysis using machine learning</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400"/>
                        <a:buFont typeface="Arial"/>
                        <a:buNone/>
                      </a:pPr>
                      <a:r>
                        <a:rPr b="0" i="0" lang="en-IN" sz="1400" u="none" cap="none" strike="noStrike">
                          <a:solidFill>
                            <a:srgbClr val="000000"/>
                          </a:solidFill>
                          <a:latin typeface="Gill Sans"/>
                          <a:ea typeface="Gill Sans"/>
                          <a:cs typeface="Gill Sans"/>
                          <a:sym typeface="Gill Sans"/>
                        </a:rPr>
                        <a:t>Year - 2014 ,</a:t>
                      </a:r>
                      <a:br>
                        <a:rPr b="0" i="0" lang="en-IN" sz="1400" u="none" cap="none" strike="noStrike">
                          <a:solidFill>
                            <a:srgbClr val="000000"/>
                          </a:solidFill>
                          <a:latin typeface="Gill Sans"/>
                          <a:ea typeface="Gill Sans"/>
                          <a:cs typeface="Gill Sans"/>
                          <a:sym typeface="Gill Sans"/>
                        </a:rPr>
                      </a:br>
                      <a:r>
                        <a:rPr b="0" i="0" lang="en-IN" sz="1400" u="none" cap="none" strike="noStrike">
                          <a:solidFill>
                            <a:srgbClr val="000000"/>
                          </a:solidFill>
                          <a:latin typeface="Gill Sans"/>
                          <a:ea typeface="Gill Sans"/>
                          <a:cs typeface="Gill Sans"/>
                          <a:sym typeface="Gill Sans"/>
                        </a:rPr>
                        <a:t>Author - Kaleli, Cihan</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just">
                        <a:lnSpc>
                          <a:spcPct val="100000"/>
                        </a:lnSpc>
                        <a:spcBef>
                          <a:spcPts val="0"/>
                        </a:spcBef>
                        <a:spcAft>
                          <a:spcPts val="0"/>
                        </a:spcAft>
                        <a:buClr>
                          <a:srgbClr val="000000"/>
                        </a:buClr>
                        <a:buSzPts val="1200"/>
                        <a:buFont typeface="Arial"/>
                        <a:buNone/>
                      </a:pPr>
                      <a:r>
                        <a:rPr b="0" i="0" lang="en-IN" sz="1400" u="none" cap="none" strike="noStrike">
                          <a:solidFill>
                            <a:srgbClr val="000000"/>
                          </a:solidFill>
                          <a:latin typeface="Gill Sans"/>
                          <a:ea typeface="Gill Sans"/>
                          <a:cs typeface="Gill Sans"/>
                          <a:sym typeface="Gill Sans"/>
                        </a:rPr>
                        <a:t>This paper presents a new model for recommending movies and TV shows on streaming sites by utilizing social network data and mining user preferences expressed in microblogs. It is the first attempt to connect the movie and TV watching domain with social network activities and can solve the "cold-start" problem in movie and TV recommendation systems. The model uses data mining and social computing models and can be easily applied to online media streaming sites for personalized recommendations to customers.</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317500" lvl="0" marL="457200" marR="0" rtl="0" algn="l">
                        <a:lnSpc>
                          <a:spcPct val="107916"/>
                        </a:lnSpc>
                        <a:spcBef>
                          <a:spcPts val="0"/>
                        </a:spcBef>
                        <a:spcAft>
                          <a:spcPts val="0"/>
                        </a:spcAft>
                        <a:buClr>
                          <a:srgbClr val="000000"/>
                        </a:buClr>
                        <a:buSzPts val="1400"/>
                        <a:buFont typeface="Gill Sans"/>
                        <a:buAutoNum type="arabicPeriod"/>
                      </a:pPr>
                      <a:r>
                        <a:rPr b="0" i="0" lang="en-IN" sz="1400" u="none" cap="none" strike="noStrike">
                          <a:solidFill>
                            <a:srgbClr val="000000"/>
                          </a:solidFill>
                          <a:latin typeface="Gill Sans"/>
                          <a:ea typeface="Gill Sans"/>
                          <a:cs typeface="Gill Sans"/>
                          <a:sym typeface="Gill Sans"/>
                        </a:rPr>
                        <a:t>The use of the Cosine Similarity algorithm for movie recommendation, which has shown to be accurate in recommending related movies based on various factors.</a:t>
                      </a:r>
                      <a:endParaRPr b="0" i="0" sz="1400" u="none" cap="none" strike="noStrike">
                        <a:solidFill>
                          <a:srgbClr val="000000"/>
                        </a:solidFill>
                        <a:latin typeface="Gill Sans"/>
                        <a:ea typeface="Gill Sans"/>
                        <a:cs typeface="Gill Sans"/>
                        <a:sym typeface="Gill Sans"/>
                      </a:endParaRPr>
                    </a:p>
                    <a:p>
                      <a:pPr indent="-311150" lvl="0" marL="457200" marR="0" rtl="0" algn="l">
                        <a:lnSpc>
                          <a:spcPct val="107916"/>
                        </a:lnSpc>
                        <a:spcBef>
                          <a:spcPts val="0"/>
                        </a:spcBef>
                        <a:spcAft>
                          <a:spcPts val="0"/>
                        </a:spcAft>
                        <a:buClr>
                          <a:schemeClr val="dk1"/>
                        </a:buClr>
                        <a:buSzPts val="1300"/>
                        <a:buFont typeface="Calibri"/>
                        <a:buAutoNum type="arabicPeriod"/>
                      </a:pPr>
                      <a:r>
                        <a:rPr b="0" i="0" lang="en-IN" sz="1400" u="none" cap="none" strike="noStrike">
                          <a:solidFill>
                            <a:srgbClr val="000000"/>
                          </a:solidFill>
                          <a:latin typeface="Gill Sans"/>
                          <a:ea typeface="Gill Sans"/>
                          <a:cs typeface="Gill Sans"/>
                          <a:sym typeface="Gill Sans"/>
                        </a:rPr>
                        <a:t>The use of both the Naive Bayes and Support Vector Machine algorithms for sentiment analysis, which allows for comparison and selection of the best algorithm for classifying reviews.</a:t>
                      </a:r>
                      <a:endParaRPr b="0" i="0" sz="1400" u="none" cap="none" strike="noStrike">
                        <a:solidFill>
                          <a:srgbClr val="000000"/>
                        </a:solidFill>
                        <a:latin typeface="Gill Sans"/>
                        <a:ea typeface="Gill Sans"/>
                        <a:cs typeface="Gill Sans"/>
                        <a:sym typeface="Gill Sans"/>
                      </a:endParaRPr>
                    </a:p>
                    <a:p>
                      <a:pPr indent="-311150" lvl="0" marL="457200" marR="0" rtl="0" algn="l">
                        <a:lnSpc>
                          <a:spcPct val="107916"/>
                        </a:lnSpc>
                        <a:spcBef>
                          <a:spcPts val="0"/>
                        </a:spcBef>
                        <a:spcAft>
                          <a:spcPts val="0"/>
                        </a:spcAft>
                        <a:buClr>
                          <a:schemeClr val="dk1"/>
                        </a:buClr>
                        <a:buSzPts val="1300"/>
                        <a:buFont typeface="Calibri"/>
                        <a:buAutoNum type="arabicPeriod"/>
                      </a:pPr>
                      <a:r>
                        <a:rPr b="0" i="0" lang="en-IN" sz="1400" u="none" cap="none" strike="noStrike">
                          <a:solidFill>
                            <a:srgbClr val="000000"/>
                          </a:solidFill>
                          <a:latin typeface="Gill Sans"/>
                          <a:ea typeface="Gill Sans"/>
                          <a:cs typeface="Gill Sans"/>
                          <a:sym typeface="Gill Sans"/>
                        </a:rPr>
                        <a:t>The inclusion of prospects for future improvement such as increasing the accuracy of sentiment analysis for handling sarcastic or ironic reviews and expanding the analysis to other languages.</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317500" lvl="0" marL="457200" marR="0" rtl="0" algn="l">
                        <a:lnSpc>
                          <a:spcPct val="107916"/>
                        </a:lnSpc>
                        <a:spcBef>
                          <a:spcPts val="0"/>
                        </a:spcBef>
                        <a:spcAft>
                          <a:spcPts val="0"/>
                        </a:spcAft>
                        <a:buClr>
                          <a:srgbClr val="000000"/>
                        </a:buClr>
                        <a:buSzPts val="1400"/>
                        <a:buFont typeface="Gill Sans"/>
                        <a:buAutoNum type="arabicPeriod"/>
                      </a:pPr>
                      <a:r>
                        <a:rPr b="0" i="0" lang="en-IN" sz="1400" u="none" cap="none" strike="noStrike">
                          <a:solidFill>
                            <a:srgbClr val="000000"/>
                          </a:solidFill>
                          <a:latin typeface="Gill Sans"/>
                          <a:ea typeface="Gill Sans"/>
                          <a:cs typeface="Gill Sans"/>
                          <a:sym typeface="Gill Sans"/>
                        </a:rPr>
                        <a:t>The limitation of the movie recommendation system as if the movie entered by the user is not present in the dataset or if the name is not entered in the same format as in the dataset.</a:t>
                      </a:r>
                      <a:endParaRPr b="0" i="0" sz="1400" u="none" cap="none" strike="noStrike">
                        <a:solidFill>
                          <a:srgbClr val="000000"/>
                        </a:solidFill>
                        <a:latin typeface="Gill Sans"/>
                        <a:ea typeface="Gill Sans"/>
                        <a:cs typeface="Gill Sans"/>
                        <a:sym typeface="Gill Sans"/>
                      </a:endParaRPr>
                    </a:p>
                    <a:p>
                      <a:pPr indent="-311150" lvl="0" marL="457200" marR="0" rtl="0" algn="l">
                        <a:lnSpc>
                          <a:spcPct val="107916"/>
                        </a:lnSpc>
                        <a:spcBef>
                          <a:spcPts val="0"/>
                        </a:spcBef>
                        <a:spcAft>
                          <a:spcPts val="0"/>
                        </a:spcAft>
                        <a:buClr>
                          <a:schemeClr val="dk1"/>
                        </a:buClr>
                        <a:buSzPts val="1300"/>
                        <a:buFont typeface="Calibri"/>
                        <a:buAutoNum type="arabicPeriod"/>
                      </a:pPr>
                      <a:r>
                        <a:rPr b="0" i="0" lang="en-IN" sz="1400" u="none" cap="none" strike="noStrike">
                          <a:solidFill>
                            <a:srgbClr val="000000"/>
                          </a:solidFill>
                          <a:latin typeface="Gill Sans"/>
                          <a:ea typeface="Gill Sans"/>
                          <a:cs typeface="Gill Sans"/>
                          <a:sym typeface="Gill Sans"/>
                        </a:rPr>
                        <a:t>The limitation of the sentiment analysis to only English reviews and difficulty in correctly classifying sarcastic or ironic reviews.</a:t>
                      </a:r>
                      <a:endParaRPr b="0" i="0" sz="1400" u="none" cap="none" strike="noStrike">
                        <a:solidFill>
                          <a:srgbClr val="000000"/>
                        </a:solidFill>
                        <a:latin typeface="Gill Sans"/>
                        <a:ea typeface="Gill Sans"/>
                        <a:cs typeface="Gill Sans"/>
                        <a:sym typeface="Gill Sans"/>
                      </a:endParaRPr>
                    </a:p>
                    <a:p>
                      <a:pPr indent="-323850" lvl="0" marL="457200" marR="0" rtl="0" algn="l">
                        <a:lnSpc>
                          <a:spcPct val="107916"/>
                        </a:lnSpc>
                        <a:spcBef>
                          <a:spcPts val="0"/>
                        </a:spcBef>
                        <a:spcAft>
                          <a:spcPts val="0"/>
                        </a:spcAft>
                        <a:buClr>
                          <a:schemeClr val="dk1"/>
                        </a:buClr>
                        <a:buSzPts val="1500"/>
                        <a:buFont typeface="Calibri"/>
                        <a:buAutoNum type="arabicPeriod"/>
                      </a:pPr>
                      <a:r>
                        <a:rPr b="0" i="0" lang="en-IN" sz="1400" u="none" cap="none" strike="noStrike">
                          <a:solidFill>
                            <a:srgbClr val="000000"/>
                          </a:solidFill>
                          <a:latin typeface="Gill Sans"/>
                          <a:ea typeface="Gill Sans"/>
                          <a:cs typeface="Gill Sans"/>
                          <a:sym typeface="Gill Sans"/>
                        </a:rPr>
                        <a:t>The lack of consideration for user preferences in movie recommendations.</a:t>
                      </a:r>
                      <a:endParaRPr b="0" i="0" sz="1400" u="none" cap="none" strike="noStrike">
                        <a:solidFill>
                          <a:srgbClr val="000000"/>
                        </a:solidFill>
                        <a:latin typeface="Gill Sans"/>
                        <a:ea typeface="Gill Sans"/>
                        <a:cs typeface="Gill Sans"/>
                        <a:sym typeface="Gill Sans"/>
                      </a:endParaRPr>
                    </a:p>
                  </a:txBody>
                  <a:tcPr marT="121900" marB="121900" marR="121900" marL="121900"/>
                </a:tc>
              </a:tr>
            </a:tbl>
          </a:graphicData>
        </a:graphic>
      </p:graphicFrame>
      <p:sp>
        <p:nvSpPr>
          <p:cNvPr id="167" name="Google Shape;167;p10"/>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00e75e42dd_1_17"/>
          <p:cNvSpPr txBox="1"/>
          <p:nvPr>
            <p:ph type="title"/>
          </p:nvPr>
        </p:nvSpPr>
        <p:spPr>
          <a:xfrm>
            <a:off x="646981" y="144963"/>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Gill Sans"/>
              <a:buNone/>
            </a:pPr>
            <a:r>
              <a:rPr lang="en-IN"/>
              <a:t>Literature Survey</a:t>
            </a:r>
            <a:endParaRPr/>
          </a:p>
        </p:txBody>
      </p:sp>
      <p:graphicFrame>
        <p:nvGraphicFramePr>
          <p:cNvPr id="173" name="Google Shape;173;g200e75e42dd_1_17"/>
          <p:cNvGraphicFramePr/>
          <p:nvPr/>
        </p:nvGraphicFramePr>
        <p:xfrm>
          <a:off x="646975" y="823625"/>
          <a:ext cx="3000000" cy="3000000"/>
        </p:xfrm>
        <a:graphic>
          <a:graphicData uri="http://schemas.openxmlformats.org/drawingml/2006/table">
            <a:tbl>
              <a:tblPr>
                <a:noFill/>
                <a:tableStyleId>{A867A2C6-5097-44F2-BB2C-1D2B9F76BAA4}</a:tableStyleId>
              </a:tblPr>
              <a:tblGrid>
                <a:gridCol w="2108975"/>
                <a:gridCol w="3050950"/>
                <a:gridCol w="2441550"/>
                <a:gridCol w="2438925"/>
              </a:tblGrid>
              <a:tr h="553125">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Reference Books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Ideology</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Pros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Cons</a:t>
                      </a:r>
                      <a:endParaRPr b="0" i="0" sz="1900" u="none" cap="none" strike="noStrike">
                        <a:solidFill>
                          <a:srgbClr val="000000"/>
                        </a:solidFill>
                        <a:latin typeface="Gill Sans"/>
                        <a:ea typeface="Gill Sans"/>
                        <a:cs typeface="Gill Sans"/>
                        <a:sym typeface="Gill Sans"/>
                      </a:endParaRPr>
                    </a:p>
                  </a:txBody>
                  <a:tcPr marT="121900" marB="121900" marR="121900" marL="121900"/>
                </a:tc>
              </a:tr>
              <a:tr h="3901400">
                <a:tc>
                  <a:txBody>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Gill Sans"/>
                          <a:ea typeface="Gill Sans"/>
                          <a:cs typeface="Gill Sans"/>
                          <a:sym typeface="Gill Sans"/>
                        </a:rPr>
                        <a:t>[6] Combining Collaborative Filtering with Personal Agents for Better Recommendations,</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400"/>
                        <a:buFont typeface="Arial"/>
                        <a:buNone/>
                      </a:pPr>
                      <a:r>
                        <a:rPr b="0" i="0" lang="en-IN" sz="1400" u="none" cap="none" strike="noStrike">
                          <a:solidFill>
                            <a:srgbClr val="000000"/>
                          </a:solidFill>
                          <a:latin typeface="Gill Sans"/>
                          <a:ea typeface="Gill Sans"/>
                          <a:cs typeface="Gill Sans"/>
                          <a:sym typeface="Gill Sans"/>
                        </a:rPr>
                        <a:t>Year - 1999 ,</a:t>
                      </a:r>
                      <a:br>
                        <a:rPr b="0" i="0" lang="en-IN" sz="1400" u="none" cap="none" strike="noStrike">
                          <a:solidFill>
                            <a:srgbClr val="000000"/>
                          </a:solidFill>
                          <a:latin typeface="Gill Sans"/>
                          <a:ea typeface="Gill Sans"/>
                          <a:cs typeface="Gill Sans"/>
                          <a:sym typeface="Gill Sans"/>
                        </a:rPr>
                      </a:br>
                      <a:r>
                        <a:rPr b="0" i="0" lang="en-IN" sz="1400" u="none" cap="none" strike="noStrike">
                          <a:solidFill>
                            <a:srgbClr val="000000"/>
                          </a:solidFill>
                          <a:latin typeface="Gill Sans"/>
                          <a:ea typeface="Gill Sans"/>
                          <a:cs typeface="Gill Sans"/>
                          <a:sym typeface="Gill Sans"/>
                        </a:rPr>
                        <a:t>Author - Nathaniel G</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7916"/>
                        </a:lnSpc>
                        <a:spcBef>
                          <a:spcPts val="0"/>
                        </a:spcBef>
                        <a:spcAft>
                          <a:spcPts val="0"/>
                        </a:spcAft>
                        <a:buClr>
                          <a:schemeClr val="dk1"/>
                        </a:buClr>
                        <a:buSzPts val="1100"/>
                        <a:buFont typeface="Arial"/>
                        <a:buNone/>
                      </a:pPr>
                      <a:r>
                        <a:rPr b="0" i="0" lang="en-IN" sz="1400" u="none" cap="none" strike="noStrike">
                          <a:solidFill>
                            <a:srgbClr val="000000"/>
                          </a:solidFill>
                          <a:latin typeface="Gill Sans"/>
                          <a:ea typeface="Gill Sans"/>
                          <a:cs typeface="Gill Sans"/>
                          <a:sym typeface="Gill Sans"/>
                        </a:rPr>
                        <a:t>Information filtering (IF) focuses on the analysis of item content and the development of a personal user interest profile. Collaborative filtering (CF) focuses on identification of other users with similar tastes and the use of their opinions to recommend items. In this paper we can identify that a CF framework can be used to combine personal IF agents and the opinions of a community of users to produce better recommendations than either agents or users can produce alone.</a:t>
                      </a:r>
                      <a:endParaRPr b="0" i="0" sz="1400" u="none" cap="none" strike="noStrike">
                        <a:solidFill>
                          <a:srgbClr val="000000"/>
                        </a:solidFill>
                        <a:latin typeface="Gill Sans"/>
                        <a:ea typeface="Gill Sans"/>
                        <a:cs typeface="Gill Sans"/>
                        <a:sym typeface="Gill Sans"/>
                      </a:endParaRPr>
                    </a:p>
                    <a:p>
                      <a:pPr indent="0" lvl="0" marL="0" marR="0" rtl="0" algn="just">
                        <a:lnSpc>
                          <a:spcPct val="100000"/>
                        </a:lnSpc>
                        <a:spcBef>
                          <a:spcPts val="800"/>
                        </a:spcBef>
                        <a:spcAft>
                          <a:spcPts val="0"/>
                        </a:spcAft>
                        <a:buClr>
                          <a:srgbClr val="000000"/>
                        </a:buClr>
                        <a:buSzPts val="12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311150" lvl="0" marL="457200" marR="0" rtl="0" algn="l">
                        <a:lnSpc>
                          <a:spcPct val="107916"/>
                        </a:lnSpc>
                        <a:spcBef>
                          <a:spcPts val="0"/>
                        </a:spcBef>
                        <a:spcAft>
                          <a:spcPts val="0"/>
                        </a:spcAft>
                        <a:buClr>
                          <a:schemeClr val="dk1"/>
                        </a:buClr>
                        <a:buSzPts val="1300"/>
                        <a:buFont typeface="Calibri"/>
                        <a:buAutoNum type="arabicPeriod"/>
                      </a:pPr>
                      <a:r>
                        <a:rPr b="0" i="0" lang="en-IN" sz="1400" u="none" cap="none" strike="noStrike">
                          <a:solidFill>
                            <a:srgbClr val="000000"/>
                          </a:solidFill>
                          <a:latin typeface="Gill Sans"/>
                          <a:ea typeface="Gill Sans"/>
                          <a:cs typeface="Gill Sans"/>
                          <a:sym typeface="Gill Sans"/>
                        </a:rPr>
                        <a:t>It becomes less important to invent a brilliant agent, instead we can simply invent a collection of useful ones.</a:t>
                      </a:r>
                      <a:endParaRPr b="0" i="0" sz="1400" u="none" cap="none" strike="noStrike">
                        <a:solidFill>
                          <a:srgbClr val="000000"/>
                        </a:solidFill>
                        <a:latin typeface="Gill Sans"/>
                        <a:ea typeface="Gill Sans"/>
                        <a:cs typeface="Gill Sans"/>
                        <a:sym typeface="Gill Sans"/>
                      </a:endParaRPr>
                    </a:p>
                    <a:p>
                      <a:pPr indent="0" lvl="0" marL="457200" marR="0" rtl="0" algn="l">
                        <a:lnSpc>
                          <a:spcPct val="107916"/>
                        </a:lnSpc>
                        <a:spcBef>
                          <a:spcPts val="80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It cannot  efficiently handle “users” who rate all items and re-rate them frequently as they "learn." </a:t>
                      </a:r>
                      <a:endParaRPr b="0" i="0" sz="1400" u="none" cap="none" strike="noStrike">
                        <a:solidFill>
                          <a:srgbClr val="000000"/>
                        </a:solidFill>
                        <a:latin typeface="Gill Sans"/>
                        <a:ea typeface="Gill Sans"/>
                        <a:cs typeface="Gill Sans"/>
                        <a:sym typeface="Gill Sans"/>
                      </a:endParaRPr>
                    </a:p>
                    <a:p>
                      <a:pPr indent="0" lvl="0" marL="457200" marR="0" rtl="0" algn="l">
                        <a:lnSpc>
                          <a:spcPct val="107916"/>
                        </a:lnSpc>
                        <a:spcBef>
                          <a:spcPts val="80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r>
            </a:tbl>
          </a:graphicData>
        </a:graphic>
      </p:graphicFrame>
      <p:sp>
        <p:nvSpPr>
          <p:cNvPr id="174" name="Google Shape;174;g200e75e42dd_1_17"/>
          <p:cNvSpPr txBox="1"/>
          <p:nvPr>
            <p:ph idx="12" type="sldNum"/>
          </p:nvPr>
        </p:nvSpPr>
        <p:spPr>
          <a:xfrm>
            <a:off x="224622" y="359494"/>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00fac318ec_1_552"/>
          <p:cNvSpPr txBox="1"/>
          <p:nvPr>
            <p:ph type="title"/>
          </p:nvPr>
        </p:nvSpPr>
        <p:spPr>
          <a:xfrm>
            <a:off x="646981" y="144963"/>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Gill Sans"/>
              <a:buNone/>
            </a:pPr>
            <a:r>
              <a:rPr lang="en-IN"/>
              <a:t>Literature Survey</a:t>
            </a:r>
            <a:endParaRPr/>
          </a:p>
        </p:txBody>
      </p:sp>
      <p:graphicFrame>
        <p:nvGraphicFramePr>
          <p:cNvPr id="180" name="Google Shape;180;g200fac318ec_1_552"/>
          <p:cNvGraphicFramePr/>
          <p:nvPr/>
        </p:nvGraphicFramePr>
        <p:xfrm>
          <a:off x="646975" y="823625"/>
          <a:ext cx="3000000" cy="3000000"/>
        </p:xfrm>
        <a:graphic>
          <a:graphicData uri="http://schemas.openxmlformats.org/drawingml/2006/table">
            <a:tbl>
              <a:tblPr>
                <a:noFill/>
                <a:tableStyleId>{A867A2C6-5097-44F2-BB2C-1D2B9F76BAA4}</a:tableStyleId>
              </a:tblPr>
              <a:tblGrid>
                <a:gridCol w="1719150"/>
                <a:gridCol w="2912225"/>
                <a:gridCol w="2708950"/>
                <a:gridCol w="2700075"/>
              </a:tblGrid>
              <a:tr h="553125">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Reference Books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Ideology</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Pros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Cons</a:t>
                      </a:r>
                      <a:endParaRPr b="0" i="0" sz="1900" u="none" cap="none" strike="noStrike">
                        <a:solidFill>
                          <a:srgbClr val="000000"/>
                        </a:solidFill>
                        <a:latin typeface="Gill Sans"/>
                        <a:ea typeface="Gill Sans"/>
                        <a:cs typeface="Gill Sans"/>
                        <a:sym typeface="Gill Sans"/>
                      </a:endParaRPr>
                    </a:p>
                  </a:txBody>
                  <a:tcPr marT="121900" marB="121900" marR="121900" marL="121900"/>
                </a:tc>
              </a:tr>
              <a:tr h="3901400">
                <a:tc>
                  <a:txBody>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Gill Sans"/>
                          <a:ea typeface="Gill Sans"/>
                          <a:cs typeface="Gill Sans"/>
                          <a:sym typeface="Gill Sans"/>
                        </a:rPr>
                        <a:t>[7] A Hybrid Approach using Collaborative filtering and Content based Filtering for Recommender System</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400"/>
                        <a:buFont typeface="Arial"/>
                        <a:buNone/>
                      </a:pPr>
                      <a:r>
                        <a:rPr b="0" i="0" lang="en-IN" sz="1400" u="none" cap="none" strike="noStrike">
                          <a:solidFill>
                            <a:srgbClr val="000000"/>
                          </a:solidFill>
                          <a:latin typeface="Gill Sans"/>
                          <a:ea typeface="Gill Sans"/>
                          <a:cs typeface="Gill Sans"/>
                          <a:sym typeface="Gill Sans"/>
                        </a:rPr>
                        <a:t>Year - 2018 ,</a:t>
                      </a:r>
                      <a:br>
                        <a:rPr b="0" i="0" lang="en-IN" sz="1400" u="none" cap="none" strike="noStrike">
                          <a:solidFill>
                            <a:srgbClr val="000000"/>
                          </a:solidFill>
                          <a:latin typeface="Gill Sans"/>
                          <a:ea typeface="Gill Sans"/>
                          <a:cs typeface="Gill Sans"/>
                          <a:sym typeface="Gill Sans"/>
                        </a:rPr>
                      </a:br>
                      <a:r>
                        <a:rPr b="0" i="0" lang="en-IN" sz="1400" u="none" cap="none" strike="noStrike">
                          <a:solidFill>
                            <a:srgbClr val="000000"/>
                          </a:solidFill>
                          <a:latin typeface="Gill Sans"/>
                          <a:ea typeface="Gill Sans"/>
                          <a:cs typeface="Gill Sans"/>
                          <a:sym typeface="Gill Sans"/>
                        </a:rPr>
                        <a:t>Author - Geetha, G</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just">
                        <a:lnSpc>
                          <a:spcPct val="100000"/>
                        </a:lnSpc>
                        <a:spcBef>
                          <a:spcPts val="0"/>
                        </a:spcBef>
                        <a:spcAft>
                          <a:spcPts val="0"/>
                        </a:spcAft>
                        <a:buClr>
                          <a:srgbClr val="000000"/>
                        </a:buClr>
                        <a:buSzPts val="1200"/>
                        <a:buFont typeface="Arial"/>
                        <a:buNone/>
                      </a:pPr>
                      <a:r>
                        <a:rPr b="0" i="0" lang="en-IN" sz="1400" u="none" cap="none" strike="noStrike">
                          <a:solidFill>
                            <a:srgbClr val="000000"/>
                          </a:solidFill>
                          <a:latin typeface="Gill Sans"/>
                          <a:ea typeface="Gill Sans"/>
                          <a:cs typeface="Gill Sans"/>
                          <a:sym typeface="Gill Sans"/>
                        </a:rPr>
                        <a:t>This paper presents a hybrid movie recommendation system that uses a combination of content-based filtering and collaborative filtering to make more precise recommendations to users. The system mines movie databases to gather information such as popularity and attractiveness. The authors propose that the system can cater to both new and existing users, and based on informal evaluations with a small set of users, the system has received a positive response. However, further testing and evaluation is needed with a larger dataset. The potential for the system to be applied to other domains is also suggested.</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323850" lvl="0" marL="457200" marR="0" rtl="0" algn="l">
                        <a:lnSpc>
                          <a:spcPct val="107916"/>
                        </a:lnSpc>
                        <a:spcBef>
                          <a:spcPts val="0"/>
                        </a:spcBef>
                        <a:spcAft>
                          <a:spcPts val="0"/>
                        </a:spcAft>
                        <a:buClr>
                          <a:schemeClr val="dk1"/>
                        </a:buClr>
                        <a:buSzPts val="1500"/>
                        <a:buFont typeface="Calibri"/>
                        <a:buAutoNum type="arabicPeriod"/>
                      </a:pPr>
                      <a:r>
                        <a:rPr b="0" i="0" lang="en-IN" sz="1400" u="none" cap="none" strike="noStrike">
                          <a:solidFill>
                            <a:srgbClr val="000000"/>
                          </a:solidFill>
                          <a:latin typeface="Gill Sans"/>
                          <a:ea typeface="Gill Sans"/>
                          <a:cs typeface="Gill Sans"/>
                          <a:sym typeface="Gill Sans"/>
                        </a:rPr>
                        <a:t>The proposed movie recommendation system uses a hybrid approach, which combines both content-based and collaborative filtering, to provide more accurate recommendations to users.</a:t>
                      </a:r>
                      <a:endParaRPr b="0" i="0" sz="1400" u="none" cap="none" strike="noStrike">
                        <a:solidFill>
                          <a:srgbClr val="000000"/>
                        </a:solidFill>
                        <a:latin typeface="Gill Sans"/>
                        <a:ea typeface="Gill Sans"/>
                        <a:cs typeface="Gill Sans"/>
                        <a:sym typeface="Gill Sans"/>
                      </a:endParaRPr>
                    </a:p>
                    <a:p>
                      <a:pPr indent="-311150" lvl="0" marL="457200" marR="0" rtl="0" algn="l">
                        <a:lnSpc>
                          <a:spcPct val="107916"/>
                        </a:lnSpc>
                        <a:spcBef>
                          <a:spcPts val="0"/>
                        </a:spcBef>
                        <a:spcAft>
                          <a:spcPts val="0"/>
                        </a:spcAft>
                        <a:buClr>
                          <a:schemeClr val="dk1"/>
                        </a:buClr>
                        <a:buSzPts val="1300"/>
                        <a:buFont typeface="Calibri"/>
                        <a:buAutoNum type="arabicPeriod"/>
                      </a:pPr>
                      <a:r>
                        <a:rPr b="0" i="0" lang="en-IN" sz="1400" u="none" cap="none" strike="noStrike">
                          <a:solidFill>
                            <a:srgbClr val="000000"/>
                          </a:solidFill>
                          <a:latin typeface="Gill Sans"/>
                          <a:ea typeface="Gill Sans"/>
                          <a:cs typeface="Gill Sans"/>
                          <a:sym typeface="Gill Sans"/>
                        </a:rPr>
                        <a:t>The system takes into account various attributes such as popularity and attractiveness, which are important factors in movie recommendation.</a:t>
                      </a:r>
                      <a:endParaRPr b="0" i="0" sz="1400" u="none" cap="none" strike="noStrike">
                        <a:solidFill>
                          <a:srgbClr val="000000"/>
                        </a:solidFill>
                        <a:latin typeface="Gill Sans"/>
                        <a:ea typeface="Gill Sans"/>
                        <a:cs typeface="Gill Sans"/>
                        <a:sym typeface="Gill Sans"/>
                      </a:endParaRPr>
                    </a:p>
                    <a:p>
                      <a:pPr indent="-323850" lvl="0" marL="457200" marR="0" rtl="0" algn="l">
                        <a:lnSpc>
                          <a:spcPct val="107916"/>
                        </a:lnSpc>
                        <a:spcBef>
                          <a:spcPts val="0"/>
                        </a:spcBef>
                        <a:spcAft>
                          <a:spcPts val="0"/>
                        </a:spcAft>
                        <a:buClr>
                          <a:schemeClr val="dk1"/>
                        </a:buClr>
                        <a:buSzPts val="1500"/>
                        <a:buFont typeface="Calibri"/>
                        <a:buAutoNum type="arabicPeriod"/>
                      </a:pPr>
                      <a:r>
                        <a:rPr b="0" i="0" lang="en-IN" sz="1400" u="none" cap="none" strike="noStrike">
                          <a:solidFill>
                            <a:srgbClr val="000000"/>
                          </a:solidFill>
                          <a:latin typeface="Gill Sans"/>
                          <a:ea typeface="Gill Sans"/>
                          <a:cs typeface="Gill Sans"/>
                          <a:sym typeface="Gill Sans"/>
                        </a:rPr>
                        <a:t>The system can recommend movies to both new and existing users.</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311150" lvl="0" marL="457200" marR="0" rtl="0" algn="l">
                        <a:lnSpc>
                          <a:spcPct val="107916"/>
                        </a:lnSpc>
                        <a:spcBef>
                          <a:spcPts val="0"/>
                        </a:spcBef>
                        <a:spcAft>
                          <a:spcPts val="0"/>
                        </a:spcAft>
                        <a:buClr>
                          <a:schemeClr val="dk1"/>
                        </a:buClr>
                        <a:buSzPts val="1300"/>
                        <a:buFont typeface="Calibri"/>
                        <a:buAutoNum type="arabicPeriod"/>
                      </a:pPr>
                      <a:r>
                        <a:rPr b="0" i="0" lang="en-IN" sz="1400" u="none" cap="none" strike="noStrike">
                          <a:solidFill>
                            <a:srgbClr val="000000"/>
                          </a:solidFill>
                          <a:latin typeface="Gill Sans"/>
                          <a:ea typeface="Gill Sans"/>
                          <a:cs typeface="Gill Sans"/>
                          <a:sym typeface="Gill Sans"/>
                        </a:rPr>
                        <a:t>The performance of the system is difficult to evaluate as there is no right or wrong recommendation, it is just a matter of opinions.</a:t>
                      </a:r>
                      <a:endParaRPr b="0" i="0" sz="1400" u="none" cap="none" strike="noStrike">
                        <a:solidFill>
                          <a:srgbClr val="000000"/>
                        </a:solidFill>
                        <a:latin typeface="Gill Sans"/>
                        <a:ea typeface="Gill Sans"/>
                        <a:cs typeface="Gill Sans"/>
                        <a:sym typeface="Gill Sans"/>
                      </a:endParaRPr>
                    </a:p>
                    <a:p>
                      <a:pPr indent="-323850" lvl="0" marL="457200" marR="0" rtl="0" algn="l">
                        <a:lnSpc>
                          <a:spcPct val="107916"/>
                        </a:lnSpc>
                        <a:spcBef>
                          <a:spcPts val="0"/>
                        </a:spcBef>
                        <a:spcAft>
                          <a:spcPts val="0"/>
                        </a:spcAft>
                        <a:buClr>
                          <a:schemeClr val="dk1"/>
                        </a:buClr>
                        <a:buSzPts val="1500"/>
                        <a:buFont typeface="Calibri"/>
                        <a:buAutoNum type="arabicPeriod"/>
                      </a:pPr>
                      <a:r>
                        <a:rPr b="0" i="0" lang="en-IN" sz="1400" u="none" cap="none" strike="noStrike">
                          <a:solidFill>
                            <a:srgbClr val="000000"/>
                          </a:solidFill>
                          <a:latin typeface="Gill Sans"/>
                          <a:ea typeface="Gill Sans"/>
                          <a:cs typeface="Gill Sans"/>
                          <a:sym typeface="Gill Sans"/>
                        </a:rPr>
                        <a:t>The authors mention that the system was only informally evaluated with a small set of users, so more meaningful results would require a larger data set.</a:t>
                      </a:r>
                      <a:endParaRPr b="0" i="0" sz="1400" u="none" cap="none" strike="noStrike">
                        <a:solidFill>
                          <a:srgbClr val="000000"/>
                        </a:solidFill>
                        <a:latin typeface="Gill Sans"/>
                        <a:ea typeface="Gill Sans"/>
                        <a:cs typeface="Gill Sans"/>
                        <a:sym typeface="Gill Sans"/>
                      </a:endParaRPr>
                    </a:p>
                  </a:txBody>
                  <a:tcPr marT="121900" marB="121900" marR="121900" marL="121900"/>
                </a:tc>
              </a:tr>
            </a:tbl>
          </a:graphicData>
        </a:graphic>
      </p:graphicFrame>
      <p:sp>
        <p:nvSpPr>
          <p:cNvPr id="181" name="Google Shape;181;g200fac318ec_1_552"/>
          <p:cNvSpPr txBox="1"/>
          <p:nvPr>
            <p:ph idx="12" type="sldNum"/>
          </p:nvPr>
        </p:nvSpPr>
        <p:spPr>
          <a:xfrm>
            <a:off x="224622" y="359494"/>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00fac318ec_1_558"/>
          <p:cNvSpPr txBox="1"/>
          <p:nvPr>
            <p:ph type="title"/>
          </p:nvPr>
        </p:nvSpPr>
        <p:spPr>
          <a:xfrm>
            <a:off x="646981" y="144963"/>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Gill Sans"/>
              <a:buNone/>
            </a:pPr>
            <a:r>
              <a:rPr lang="en-IN"/>
              <a:t>Literature Survey</a:t>
            </a:r>
            <a:endParaRPr/>
          </a:p>
        </p:txBody>
      </p:sp>
      <p:graphicFrame>
        <p:nvGraphicFramePr>
          <p:cNvPr id="187" name="Google Shape;187;g200fac318ec_1_558"/>
          <p:cNvGraphicFramePr/>
          <p:nvPr/>
        </p:nvGraphicFramePr>
        <p:xfrm>
          <a:off x="580986" y="899825"/>
          <a:ext cx="3000000" cy="3000000"/>
        </p:xfrm>
        <a:graphic>
          <a:graphicData uri="http://schemas.openxmlformats.org/drawingml/2006/table">
            <a:tbl>
              <a:tblPr>
                <a:noFill/>
                <a:tableStyleId>{A867A2C6-5097-44F2-BB2C-1D2B9F76BAA4}</a:tableStyleId>
              </a:tblPr>
              <a:tblGrid>
                <a:gridCol w="2014400"/>
                <a:gridCol w="3045950"/>
                <a:gridCol w="2558200"/>
                <a:gridCol w="2983450"/>
              </a:tblGrid>
              <a:tr h="553125">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Reference Books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Ideology</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Pros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Cons</a:t>
                      </a:r>
                      <a:endParaRPr b="0" i="0" sz="1900" u="none" cap="none" strike="noStrike">
                        <a:solidFill>
                          <a:srgbClr val="000000"/>
                        </a:solidFill>
                        <a:latin typeface="Gill Sans"/>
                        <a:ea typeface="Gill Sans"/>
                        <a:cs typeface="Gill Sans"/>
                        <a:sym typeface="Gill Sans"/>
                      </a:endParaRPr>
                    </a:p>
                  </a:txBody>
                  <a:tcPr marT="121900" marB="121900" marR="121900" marL="121900"/>
                </a:tc>
              </a:tr>
              <a:tr h="3901400">
                <a:tc>
                  <a:txBody>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Gill Sans"/>
                          <a:ea typeface="Gill Sans"/>
                          <a:cs typeface="Gill Sans"/>
                          <a:sym typeface="Gill Sans"/>
                        </a:rPr>
                        <a:t>[8] A personalized movie recommendation system based on collaborative filtering</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400"/>
                        <a:buFont typeface="Arial"/>
                        <a:buNone/>
                      </a:pPr>
                      <a:r>
                        <a:rPr b="0" i="0" lang="en-IN" sz="1400" u="none" cap="none" strike="noStrike">
                          <a:solidFill>
                            <a:srgbClr val="000000"/>
                          </a:solidFill>
                          <a:latin typeface="Gill Sans"/>
                          <a:ea typeface="Gill Sans"/>
                          <a:cs typeface="Gill Sans"/>
                          <a:sym typeface="Gill Sans"/>
                        </a:rPr>
                        <a:t>Year - 2017 ,</a:t>
                      </a:r>
                      <a:br>
                        <a:rPr b="0" i="0" lang="en-IN" sz="1400" u="none" cap="none" strike="noStrike">
                          <a:solidFill>
                            <a:srgbClr val="000000"/>
                          </a:solidFill>
                          <a:latin typeface="Gill Sans"/>
                          <a:ea typeface="Gill Sans"/>
                          <a:cs typeface="Gill Sans"/>
                          <a:sym typeface="Gill Sans"/>
                        </a:rPr>
                      </a:br>
                      <a:r>
                        <a:rPr b="0" i="0" lang="en-IN" sz="1400" u="none" cap="none" strike="noStrike">
                          <a:solidFill>
                            <a:srgbClr val="000000"/>
                          </a:solidFill>
                          <a:latin typeface="Gill Sans"/>
                          <a:ea typeface="Gill Sans"/>
                          <a:cs typeface="Gill Sans"/>
                          <a:sym typeface="Gill Sans"/>
                        </a:rPr>
                        <a:t>Author - Subramaniyaswamy, V</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7916"/>
                        </a:lnSpc>
                        <a:spcBef>
                          <a:spcPts val="0"/>
                        </a:spcBef>
                        <a:spcAft>
                          <a:spcPts val="0"/>
                        </a:spcAft>
                        <a:buClr>
                          <a:schemeClr val="dk1"/>
                        </a:buClr>
                        <a:buSzPts val="1100"/>
                        <a:buFont typeface="Arial"/>
                        <a:buNone/>
                      </a:pPr>
                      <a:r>
                        <a:rPr b="0" i="0" lang="en-IN" sz="1400" u="none" cap="none" strike="noStrike">
                          <a:solidFill>
                            <a:srgbClr val="000000"/>
                          </a:solidFill>
                          <a:latin typeface="Gill Sans"/>
                          <a:ea typeface="Gill Sans"/>
                          <a:cs typeface="Gill Sans"/>
                          <a:sym typeface="Gill Sans"/>
                        </a:rPr>
                        <a:t>The paper presents a recommendation engine that utilizes collaborative filtering techniques to suggest movies to users. The system uses standard user demographics such as gender, age, and occupation, as well as user ratings to identify other users with similar tastes. Recommendations are made based on the best-rated movies of the nearest neighbor and are also made time-sensitive. The results of the experiment on the MovieLens dataset show that the proposed model generates more personalized movie recommendations compared to other models..</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311150" lvl="0" marL="457200" marR="0" rtl="0" algn="l">
                        <a:lnSpc>
                          <a:spcPct val="107916"/>
                        </a:lnSpc>
                        <a:spcBef>
                          <a:spcPts val="0"/>
                        </a:spcBef>
                        <a:spcAft>
                          <a:spcPts val="0"/>
                        </a:spcAft>
                        <a:buClr>
                          <a:schemeClr val="dk1"/>
                        </a:buClr>
                        <a:buSzPts val="1300"/>
                        <a:buFont typeface="Calibri"/>
                        <a:buAutoNum type="arabicPeriod"/>
                      </a:pPr>
                      <a:r>
                        <a:rPr b="0" i="0" lang="en-IN" sz="1400" u="none" cap="none" strike="noStrike">
                          <a:solidFill>
                            <a:srgbClr val="000000"/>
                          </a:solidFill>
                          <a:latin typeface="Gill Sans"/>
                          <a:ea typeface="Gill Sans"/>
                          <a:cs typeface="Gill Sans"/>
                          <a:sym typeface="Gill Sans"/>
                        </a:rPr>
                        <a:t>It is based on collaborative filtering, which is a widely used and promising approach for building recommendation systems.</a:t>
                      </a:r>
                      <a:endParaRPr b="0" i="0" sz="1400" u="none" cap="none" strike="noStrike">
                        <a:solidFill>
                          <a:srgbClr val="000000"/>
                        </a:solidFill>
                        <a:latin typeface="Gill Sans"/>
                        <a:ea typeface="Gill Sans"/>
                        <a:cs typeface="Gill Sans"/>
                        <a:sym typeface="Gill Sans"/>
                      </a:endParaRPr>
                    </a:p>
                    <a:p>
                      <a:pPr indent="-311150" lvl="0" marL="457200" marR="0" rtl="0" algn="l">
                        <a:lnSpc>
                          <a:spcPct val="107916"/>
                        </a:lnSpc>
                        <a:spcBef>
                          <a:spcPts val="800"/>
                        </a:spcBef>
                        <a:spcAft>
                          <a:spcPts val="0"/>
                        </a:spcAft>
                        <a:buClr>
                          <a:schemeClr val="dk1"/>
                        </a:buClr>
                        <a:buSzPts val="1300"/>
                        <a:buFont typeface="Calibri"/>
                        <a:buAutoNum type="arabicPeriod"/>
                      </a:pPr>
                      <a:r>
                        <a:rPr b="0" i="0" lang="en-IN" sz="1400" u="none" cap="none" strike="noStrike">
                          <a:solidFill>
                            <a:srgbClr val="000000"/>
                          </a:solidFill>
                          <a:latin typeface="Gill Sans"/>
                          <a:ea typeface="Gill Sans"/>
                          <a:cs typeface="Gill Sans"/>
                          <a:sym typeface="Gill Sans"/>
                        </a:rPr>
                        <a:t>The system uses standard user demographics such as gender, age, and occupation, which can provide valuable information for making recommendations.</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323850" lvl="0" marL="457200" marR="0" rtl="0" algn="l">
                        <a:lnSpc>
                          <a:spcPct val="107916"/>
                        </a:lnSpc>
                        <a:spcBef>
                          <a:spcPts val="0"/>
                        </a:spcBef>
                        <a:spcAft>
                          <a:spcPts val="0"/>
                        </a:spcAft>
                        <a:buClr>
                          <a:schemeClr val="dk1"/>
                        </a:buClr>
                        <a:buSzPts val="1500"/>
                        <a:buFont typeface="Calibri"/>
                        <a:buAutoNum type="arabicPeriod"/>
                      </a:pPr>
                      <a:r>
                        <a:rPr b="0" i="0" lang="en-IN" sz="1400" u="none" cap="none" strike="noStrike">
                          <a:solidFill>
                            <a:srgbClr val="000000"/>
                          </a:solidFill>
                          <a:latin typeface="Gill Sans"/>
                          <a:ea typeface="Gill Sans"/>
                          <a:cs typeface="Gill Sans"/>
                          <a:sym typeface="Gill Sans"/>
                        </a:rPr>
                        <a:t>The system only considers a limited set of user demographics, and more information such as nationality, race, location, mother-tongue, and languages spoken could be used to make recommendations more personalized.</a:t>
                      </a:r>
                      <a:endParaRPr b="0" i="0" sz="1400" u="none" cap="none" strike="noStrike">
                        <a:solidFill>
                          <a:srgbClr val="000000"/>
                        </a:solidFill>
                        <a:latin typeface="Gill Sans"/>
                        <a:ea typeface="Gill Sans"/>
                        <a:cs typeface="Gill Sans"/>
                        <a:sym typeface="Gill Sans"/>
                      </a:endParaRPr>
                    </a:p>
                    <a:p>
                      <a:pPr indent="-323850" lvl="0" marL="457200" marR="0" rtl="0" algn="l">
                        <a:lnSpc>
                          <a:spcPct val="107916"/>
                        </a:lnSpc>
                        <a:spcBef>
                          <a:spcPts val="800"/>
                        </a:spcBef>
                        <a:spcAft>
                          <a:spcPts val="0"/>
                        </a:spcAft>
                        <a:buClr>
                          <a:schemeClr val="dk1"/>
                        </a:buClr>
                        <a:buSzPts val="1500"/>
                        <a:buFont typeface="Calibri"/>
                        <a:buAutoNum type="arabicPeriod"/>
                      </a:pPr>
                      <a:r>
                        <a:rPr b="0" i="0" lang="en-IN" sz="1400" u="none" cap="none" strike="noStrike">
                          <a:solidFill>
                            <a:srgbClr val="000000"/>
                          </a:solidFill>
                          <a:latin typeface="Gill Sans"/>
                          <a:ea typeface="Gill Sans"/>
                          <a:cs typeface="Gill Sans"/>
                          <a:sym typeface="Gill Sans"/>
                        </a:rPr>
                        <a:t>The system relies on user ratings to make recommendations, but input from other sources such as consolidated internet databases and authentic review sites could also be used to improve recommendations.</a:t>
                      </a:r>
                      <a:endParaRPr b="0" i="0" sz="1400" u="none" cap="none" strike="noStrike">
                        <a:solidFill>
                          <a:srgbClr val="000000"/>
                        </a:solidFill>
                        <a:latin typeface="Gill Sans"/>
                        <a:ea typeface="Gill Sans"/>
                        <a:cs typeface="Gill Sans"/>
                        <a:sym typeface="Gill Sans"/>
                      </a:endParaRPr>
                    </a:p>
                  </a:txBody>
                  <a:tcPr marT="121900" marB="121900" marR="121900" marL="121900"/>
                </a:tc>
              </a:tr>
            </a:tbl>
          </a:graphicData>
        </a:graphic>
      </p:graphicFrame>
      <p:sp>
        <p:nvSpPr>
          <p:cNvPr id="188" name="Google Shape;188;g200fac318ec_1_558"/>
          <p:cNvSpPr txBox="1"/>
          <p:nvPr>
            <p:ph idx="12" type="sldNum"/>
          </p:nvPr>
        </p:nvSpPr>
        <p:spPr>
          <a:xfrm>
            <a:off x="224622" y="359494"/>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00fac318ec_1_564"/>
          <p:cNvSpPr txBox="1"/>
          <p:nvPr>
            <p:ph type="title"/>
          </p:nvPr>
        </p:nvSpPr>
        <p:spPr>
          <a:xfrm>
            <a:off x="646981" y="144963"/>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Gill Sans"/>
              <a:buNone/>
            </a:pPr>
            <a:r>
              <a:rPr lang="en-IN"/>
              <a:t>Literature Survey</a:t>
            </a:r>
            <a:endParaRPr/>
          </a:p>
        </p:txBody>
      </p:sp>
      <p:graphicFrame>
        <p:nvGraphicFramePr>
          <p:cNvPr id="194" name="Google Shape;194;g200fac318ec_1_564"/>
          <p:cNvGraphicFramePr/>
          <p:nvPr/>
        </p:nvGraphicFramePr>
        <p:xfrm>
          <a:off x="646975" y="823625"/>
          <a:ext cx="3000000" cy="3000000"/>
        </p:xfrm>
        <a:graphic>
          <a:graphicData uri="http://schemas.openxmlformats.org/drawingml/2006/table">
            <a:tbl>
              <a:tblPr>
                <a:noFill/>
                <a:tableStyleId>{A867A2C6-5097-44F2-BB2C-1D2B9F76BAA4}</a:tableStyleId>
              </a:tblPr>
              <a:tblGrid>
                <a:gridCol w="2108975"/>
                <a:gridCol w="2711600"/>
                <a:gridCol w="2709725"/>
                <a:gridCol w="2510100"/>
              </a:tblGrid>
              <a:tr h="553125">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Reference Books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Ideology</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Pros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Cons</a:t>
                      </a:r>
                      <a:endParaRPr b="0" i="0" sz="1900" u="none" cap="none" strike="noStrike">
                        <a:solidFill>
                          <a:srgbClr val="000000"/>
                        </a:solidFill>
                        <a:latin typeface="Gill Sans"/>
                        <a:ea typeface="Gill Sans"/>
                        <a:cs typeface="Gill Sans"/>
                        <a:sym typeface="Gill Sans"/>
                      </a:endParaRPr>
                    </a:p>
                  </a:txBody>
                  <a:tcPr marT="121900" marB="121900" marR="121900" marL="121900"/>
                </a:tc>
              </a:tr>
              <a:tr h="3901400">
                <a:tc>
                  <a:txBody>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Gill Sans"/>
                          <a:ea typeface="Gill Sans"/>
                          <a:cs typeface="Gill Sans"/>
                          <a:sym typeface="Gill Sans"/>
                        </a:rPr>
                        <a:t>[9] Research on Collaborative Filtering Recommendation Algorithm Based on Mahout and User Model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400"/>
                        <a:buFont typeface="Arial"/>
                        <a:buNone/>
                      </a:pPr>
                      <a:r>
                        <a:rPr b="0" i="0" lang="en-IN" sz="1400" u="none" cap="none" strike="noStrike">
                          <a:solidFill>
                            <a:srgbClr val="000000"/>
                          </a:solidFill>
                          <a:latin typeface="Gill Sans"/>
                          <a:ea typeface="Gill Sans"/>
                          <a:cs typeface="Gill Sans"/>
                          <a:sym typeface="Gill Sans"/>
                        </a:rPr>
                        <a:t>Year - 2020 ,</a:t>
                      </a:r>
                      <a:br>
                        <a:rPr b="0" i="0" lang="en-IN" sz="1400" u="none" cap="none" strike="noStrike">
                          <a:solidFill>
                            <a:srgbClr val="000000"/>
                          </a:solidFill>
                          <a:latin typeface="Gill Sans"/>
                          <a:ea typeface="Gill Sans"/>
                          <a:cs typeface="Gill Sans"/>
                          <a:sym typeface="Gill Sans"/>
                        </a:rPr>
                      </a:br>
                      <a:r>
                        <a:rPr b="0" i="0" lang="en-IN" sz="1400" u="none" cap="none" strike="noStrike">
                          <a:solidFill>
                            <a:srgbClr val="000000"/>
                          </a:solidFill>
                          <a:latin typeface="Gill Sans"/>
                          <a:ea typeface="Gill Sans"/>
                          <a:cs typeface="Gill Sans"/>
                          <a:sym typeface="Gill Sans"/>
                        </a:rPr>
                        <a:t>Author - Song, Bo</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just">
                        <a:lnSpc>
                          <a:spcPct val="107916"/>
                        </a:lnSpc>
                        <a:spcBef>
                          <a:spcPts val="0"/>
                        </a:spcBef>
                        <a:spcAft>
                          <a:spcPts val="0"/>
                        </a:spcAft>
                        <a:buClr>
                          <a:schemeClr val="dk1"/>
                        </a:buClr>
                        <a:buSzPts val="1100"/>
                        <a:buFont typeface="Arial"/>
                        <a:buNone/>
                      </a:pPr>
                      <a:r>
                        <a:rPr b="0" i="0" lang="en-IN" sz="1400" u="none" cap="none" strike="noStrike">
                          <a:solidFill>
                            <a:srgbClr val="000000"/>
                          </a:solidFill>
                          <a:latin typeface="Gill Sans"/>
                          <a:ea typeface="Gill Sans"/>
                          <a:cs typeface="Gill Sans"/>
                          <a:sym typeface="Gill Sans"/>
                        </a:rPr>
                        <a:t>While working on collaborative learning , system administrators only need to implement the machine learning algorithm based on the user model according to the rules of the training sample instead of doing a lot of repeated calculation.In order to optimize the system and implement a collaborative filtering algorithm on the cloud computing platform, we chose Hadoop platform as the basis for implementation. </a:t>
                      </a:r>
                      <a:endParaRPr b="0" i="0" sz="1400" u="none" cap="none" strike="noStrike">
                        <a:solidFill>
                          <a:srgbClr val="000000"/>
                        </a:solidFill>
                        <a:latin typeface="Gill Sans"/>
                        <a:ea typeface="Gill Sans"/>
                        <a:cs typeface="Gill Sans"/>
                        <a:sym typeface="Gill Sans"/>
                      </a:endParaRPr>
                    </a:p>
                    <a:p>
                      <a:pPr indent="0" lvl="0" marL="0" marR="0" rtl="0" algn="just">
                        <a:lnSpc>
                          <a:spcPct val="100000"/>
                        </a:lnSpc>
                        <a:spcBef>
                          <a:spcPts val="800"/>
                        </a:spcBef>
                        <a:spcAft>
                          <a:spcPts val="0"/>
                        </a:spcAft>
                        <a:buClr>
                          <a:srgbClr val="000000"/>
                        </a:buClr>
                        <a:buSzPts val="12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Not only solves practical problems but also implements more an effective and more personalized recommendation for users</a:t>
                      </a:r>
                      <a:endParaRPr b="0" i="0" sz="1400" u="none" cap="none" strike="noStrike">
                        <a:solidFill>
                          <a:srgbClr val="000000"/>
                        </a:solidFill>
                        <a:latin typeface="Gill Sans"/>
                        <a:ea typeface="Gill Sans"/>
                        <a:cs typeface="Gill Sans"/>
                        <a:sym typeface="Gill Sans"/>
                      </a:endParaRPr>
                    </a:p>
                    <a:p>
                      <a:pPr indent="0" lvl="0" marL="457200" marR="0" rtl="0" algn="l">
                        <a:lnSpc>
                          <a:spcPct val="107916"/>
                        </a:lnSpc>
                        <a:spcBef>
                          <a:spcPts val="80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In the construction of the online recommendation field, model-based algorithms has essential reference values to improve the quality and speed of user search information. </a:t>
                      </a:r>
                      <a:endParaRPr b="0" i="0" sz="1400" u="none" cap="none" strike="noStrike">
                        <a:solidFill>
                          <a:srgbClr val="000000"/>
                        </a:solidFill>
                        <a:latin typeface="Gill Sans"/>
                        <a:ea typeface="Gill Sans"/>
                        <a:cs typeface="Gill Sans"/>
                        <a:sym typeface="Gill Sans"/>
                      </a:endParaRPr>
                    </a:p>
                    <a:p>
                      <a:pPr indent="0" lvl="0" marL="457200" marR="0" rtl="0" algn="l">
                        <a:lnSpc>
                          <a:spcPct val="107916"/>
                        </a:lnSpc>
                        <a:spcBef>
                          <a:spcPts val="80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r>
            </a:tbl>
          </a:graphicData>
        </a:graphic>
      </p:graphicFrame>
      <p:sp>
        <p:nvSpPr>
          <p:cNvPr id="195" name="Google Shape;195;g200fac318ec_1_564"/>
          <p:cNvSpPr txBox="1"/>
          <p:nvPr>
            <p:ph idx="12" type="sldNum"/>
          </p:nvPr>
        </p:nvSpPr>
        <p:spPr>
          <a:xfrm>
            <a:off x="224622" y="359494"/>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00fac318ec_1_570"/>
          <p:cNvSpPr txBox="1"/>
          <p:nvPr>
            <p:ph type="title"/>
          </p:nvPr>
        </p:nvSpPr>
        <p:spPr>
          <a:xfrm>
            <a:off x="646981" y="144963"/>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Gill Sans"/>
              <a:buNone/>
            </a:pPr>
            <a:r>
              <a:rPr lang="en-IN"/>
              <a:t>Literature Survey</a:t>
            </a:r>
            <a:endParaRPr/>
          </a:p>
        </p:txBody>
      </p:sp>
      <p:graphicFrame>
        <p:nvGraphicFramePr>
          <p:cNvPr id="201" name="Google Shape;201;g200fac318ec_1_570"/>
          <p:cNvGraphicFramePr/>
          <p:nvPr/>
        </p:nvGraphicFramePr>
        <p:xfrm>
          <a:off x="646975" y="823625"/>
          <a:ext cx="3000000" cy="3000000"/>
        </p:xfrm>
        <a:graphic>
          <a:graphicData uri="http://schemas.openxmlformats.org/drawingml/2006/table">
            <a:tbl>
              <a:tblPr>
                <a:noFill/>
                <a:tableStyleId>{A867A2C6-5097-44F2-BB2C-1D2B9F76BAA4}</a:tableStyleId>
              </a:tblPr>
              <a:tblGrid>
                <a:gridCol w="2108975"/>
                <a:gridCol w="2702175"/>
                <a:gridCol w="2639500"/>
                <a:gridCol w="2589750"/>
              </a:tblGrid>
              <a:tr h="553125">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Reference Books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Ideology</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Pros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Cons</a:t>
                      </a:r>
                      <a:endParaRPr b="0" i="0" sz="1900" u="none" cap="none" strike="noStrike">
                        <a:solidFill>
                          <a:srgbClr val="000000"/>
                        </a:solidFill>
                        <a:latin typeface="Gill Sans"/>
                        <a:ea typeface="Gill Sans"/>
                        <a:cs typeface="Gill Sans"/>
                        <a:sym typeface="Gill Sans"/>
                      </a:endParaRPr>
                    </a:p>
                  </a:txBody>
                  <a:tcPr marT="121900" marB="121900" marR="121900" marL="121900"/>
                </a:tc>
              </a:tr>
              <a:tr h="3901400">
                <a:tc>
                  <a:txBody>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Gill Sans"/>
                          <a:ea typeface="Gill Sans"/>
                          <a:cs typeface="Gill Sans"/>
                          <a:sym typeface="Gill Sans"/>
                        </a:rPr>
                        <a:t>[10] A Recommendation Model Based on Deep Neural Network</a:t>
                      </a:r>
                      <a:endParaRPr b="0" i="0" sz="1400" u="none" cap="none" strike="noStrike">
                        <a:solidFill>
                          <a:srgbClr val="000000"/>
                        </a:solidFill>
                        <a:latin typeface="Gill Sans"/>
                        <a:ea typeface="Gill Sans"/>
                        <a:cs typeface="Gill Sans"/>
                        <a:sym typeface="Gill Sans"/>
                      </a:endParaRPr>
                    </a:p>
                    <a:p>
                      <a:pPr indent="0" lvl="0" marL="0" marR="0" rtl="0" algn="l">
                        <a:lnSpc>
                          <a:spcPct val="107916"/>
                        </a:lnSpc>
                        <a:spcBef>
                          <a:spcPts val="0"/>
                        </a:spcBef>
                        <a:spcAft>
                          <a:spcPts val="0"/>
                        </a:spcAft>
                        <a:buClr>
                          <a:schemeClr val="dk1"/>
                        </a:buClr>
                        <a:buSzPts val="11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800"/>
                        </a:spcBef>
                        <a:spcAft>
                          <a:spcPts val="0"/>
                        </a:spcAft>
                        <a:buClr>
                          <a:schemeClr val="dk1"/>
                        </a:buClr>
                        <a:buSzPts val="1400"/>
                        <a:buFont typeface="Arial"/>
                        <a:buNone/>
                      </a:pPr>
                      <a:r>
                        <a:rPr b="0" i="0" lang="en-IN" sz="1400" u="none" cap="none" strike="noStrike">
                          <a:solidFill>
                            <a:srgbClr val="000000"/>
                          </a:solidFill>
                          <a:latin typeface="Gill Sans"/>
                          <a:ea typeface="Gill Sans"/>
                          <a:cs typeface="Gill Sans"/>
                          <a:sym typeface="Gill Sans"/>
                        </a:rPr>
                        <a:t>Year - 2018 ,</a:t>
                      </a:r>
                      <a:br>
                        <a:rPr b="0" i="0" lang="en-IN" sz="1400" u="none" cap="none" strike="noStrike">
                          <a:solidFill>
                            <a:srgbClr val="000000"/>
                          </a:solidFill>
                          <a:latin typeface="Gill Sans"/>
                          <a:ea typeface="Gill Sans"/>
                          <a:cs typeface="Gill Sans"/>
                          <a:sym typeface="Gill Sans"/>
                        </a:rPr>
                      </a:br>
                      <a:r>
                        <a:rPr b="0" i="0" lang="en-IN" sz="1400" u="none" cap="none" strike="noStrike">
                          <a:solidFill>
                            <a:srgbClr val="000000"/>
                          </a:solidFill>
                          <a:latin typeface="Gill Sans"/>
                          <a:ea typeface="Gill Sans"/>
                          <a:cs typeface="Gill Sans"/>
                          <a:sym typeface="Gill Sans"/>
                        </a:rPr>
                        <a:t>Author -Zhang, Libo</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just">
                        <a:lnSpc>
                          <a:spcPct val="100000"/>
                        </a:lnSpc>
                        <a:spcBef>
                          <a:spcPts val="0"/>
                        </a:spcBef>
                        <a:spcAft>
                          <a:spcPts val="0"/>
                        </a:spcAft>
                        <a:buClr>
                          <a:srgbClr val="000000"/>
                        </a:buClr>
                        <a:buSzPts val="1200"/>
                        <a:buFont typeface="Arial"/>
                        <a:buNone/>
                      </a:pPr>
                      <a:r>
                        <a:rPr b="0" i="0" lang="en-IN" sz="1400" u="none" cap="none" strike="noStrike">
                          <a:solidFill>
                            <a:srgbClr val="000000"/>
                          </a:solidFill>
                          <a:latin typeface="Gill Sans"/>
                          <a:ea typeface="Gill Sans"/>
                          <a:cs typeface="Gill Sans"/>
                          <a:sym typeface="Gill Sans"/>
                        </a:rPr>
                        <a:t>This paper proposes a model combining a collaborative filtering recommendation algorithm with deep learning technology, therein consisting of two parts. First, the model uses a feature representation method based on a quadric polynomial regression(QPR) model, which obtains the latent features more accurately by improving upon the traditional matrix factorization algorithm. Then, these latent features are regarded as the input data of the deep neural network model, which is the second part of the proposed model and is used to predict the rating scores.to customers.</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Compared with other recommendation algorithms on three public datasets, it is verified that the recommendation performance has been effectively improved by the proposed model.</a:t>
                      </a:r>
                      <a:endParaRPr b="0" i="0" sz="1400" u="none" cap="none" strike="noStrike">
                        <a:solidFill>
                          <a:srgbClr val="000000"/>
                        </a:solidFill>
                        <a:latin typeface="Gill Sans"/>
                        <a:ea typeface="Gill Sans"/>
                        <a:cs typeface="Gill Sans"/>
                        <a:sym typeface="Gill Sans"/>
                      </a:endParaRPr>
                    </a:p>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The framework developed is simple and generic, therefore, it is not limited to the method presented in this paper. One can regard the framework as a guideline for developing deep learning methods for recommendation systems.</a:t>
                      </a:r>
                      <a:endParaRPr b="0" i="0" sz="1400" u="none" cap="none" strike="noStrike">
                        <a:solidFill>
                          <a:srgbClr val="000000"/>
                        </a:solidFill>
                        <a:latin typeface="Gill Sans"/>
                        <a:ea typeface="Gill Sans"/>
                        <a:cs typeface="Gill Sans"/>
                        <a:sym typeface="Gill Sans"/>
                      </a:endParaRPr>
                    </a:p>
                    <a:p>
                      <a:pPr indent="0" lvl="0" marL="457200" marR="0" rtl="0" algn="l">
                        <a:lnSpc>
                          <a:spcPct val="107916"/>
                        </a:lnSpc>
                        <a:spcBef>
                          <a:spcPts val="80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When the feature dimension is low, the features learned by our model are not sufficiently accurate, and there remains significant room for improvement.</a:t>
                      </a:r>
                      <a:endParaRPr b="0" i="0" sz="1400" u="none" cap="none" strike="noStrike">
                        <a:solidFill>
                          <a:srgbClr val="000000"/>
                        </a:solidFill>
                        <a:latin typeface="Gill Sans"/>
                        <a:ea typeface="Gill Sans"/>
                        <a:cs typeface="Gill Sans"/>
                        <a:sym typeface="Gill Sans"/>
                      </a:endParaRPr>
                    </a:p>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If more than 2 hidden layers are used, the performance of the model is almost no longer improved. </a:t>
                      </a:r>
                      <a:endParaRPr b="0" i="0" sz="1400" u="none" cap="none" strike="noStrike">
                        <a:solidFill>
                          <a:srgbClr val="000000"/>
                        </a:solidFill>
                        <a:latin typeface="Gill Sans"/>
                        <a:ea typeface="Gill Sans"/>
                        <a:cs typeface="Gill Sans"/>
                        <a:sym typeface="Gill Sans"/>
                      </a:endParaRPr>
                    </a:p>
                    <a:p>
                      <a:pPr indent="0" lvl="0" marL="457200" marR="0" rtl="0" algn="l">
                        <a:lnSpc>
                          <a:spcPct val="107916"/>
                        </a:lnSpc>
                        <a:spcBef>
                          <a:spcPts val="80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r>
            </a:tbl>
          </a:graphicData>
        </a:graphic>
      </p:graphicFrame>
      <p:sp>
        <p:nvSpPr>
          <p:cNvPr id="202" name="Google Shape;202;g200fac318ec_1_570"/>
          <p:cNvSpPr txBox="1"/>
          <p:nvPr>
            <p:ph idx="12" type="sldNum"/>
          </p:nvPr>
        </p:nvSpPr>
        <p:spPr>
          <a:xfrm>
            <a:off x="224622" y="359494"/>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1"/>
          <p:cNvSpPr txBox="1"/>
          <p:nvPr>
            <p:ph type="title"/>
          </p:nvPr>
        </p:nvSpPr>
        <p:spPr>
          <a:xfrm>
            <a:off x="646981" y="144962"/>
            <a:ext cx="10601863" cy="579657"/>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lang="en-IN"/>
              <a:t>Existing Work with Limitations</a:t>
            </a:r>
            <a:endParaRPr b="0"/>
          </a:p>
        </p:txBody>
      </p:sp>
      <p:sp>
        <p:nvSpPr>
          <p:cNvPr id="208" name="Google Shape;208;p11"/>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
        <p:nvSpPr>
          <p:cNvPr id="209" name="Google Shape;209;p11"/>
          <p:cNvSpPr txBox="1"/>
          <p:nvPr>
            <p:ph idx="1" type="body"/>
          </p:nvPr>
        </p:nvSpPr>
        <p:spPr>
          <a:xfrm>
            <a:off x="646981" y="1197203"/>
            <a:ext cx="10601863" cy="3421931"/>
          </a:xfrm>
          <a:prstGeom prst="rect">
            <a:avLst/>
          </a:prstGeom>
          <a:noFill/>
          <a:ln>
            <a:noFill/>
          </a:ln>
        </p:spPr>
        <p:txBody>
          <a:bodyPr anchorCtr="0" anchor="t" bIns="45700" lIns="91425" spcFirstLastPara="1" rIns="91425" wrap="square" tIns="45700">
            <a:normAutofit/>
          </a:bodyPr>
          <a:lstStyle/>
          <a:p>
            <a:pPr indent="0" lvl="0" marL="152400" rtl="0" algn="l">
              <a:lnSpc>
                <a:spcPct val="90000"/>
              </a:lnSpc>
              <a:spcBef>
                <a:spcPts val="0"/>
              </a:spcBef>
              <a:spcAft>
                <a:spcPts val="0"/>
              </a:spcAft>
              <a:buClr>
                <a:schemeClr val="dk1"/>
              </a:buClr>
              <a:buSzPts val="2400"/>
              <a:buNone/>
            </a:pPr>
            <a:r>
              <a:rPr lang="en-IN"/>
              <a:t>The recommendation systems used “K-nearest neighbour” algorithm for recommending movies in Collaborative filtering approach and for the Content based Filtering “Cosine similarity” was used to recommend according to the user taste.</a:t>
            </a:r>
            <a:endParaRPr/>
          </a:p>
          <a:p>
            <a:pPr indent="0" lvl="0" marL="152400" rtl="0" algn="l">
              <a:lnSpc>
                <a:spcPct val="90000"/>
              </a:lnSpc>
              <a:spcBef>
                <a:spcPts val="0"/>
              </a:spcBef>
              <a:spcAft>
                <a:spcPts val="0"/>
              </a:spcAft>
              <a:buClr>
                <a:schemeClr val="dk1"/>
              </a:buClr>
              <a:buSzPts val="2400"/>
              <a:buNone/>
            </a:pPr>
            <a:r>
              <a:t/>
            </a:r>
            <a:endParaRPr/>
          </a:p>
          <a:p>
            <a:pPr indent="0" lvl="0" marL="152400" rtl="0" algn="l">
              <a:lnSpc>
                <a:spcPct val="90000"/>
              </a:lnSpc>
              <a:spcBef>
                <a:spcPts val="0"/>
              </a:spcBef>
              <a:spcAft>
                <a:spcPts val="0"/>
              </a:spcAft>
              <a:buClr>
                <a:schemeClr val="dk1"/>
              </a:buClr>
              <a:buSzPts val="2400"/>
              <a:buNone/>
            </a:pPr>
            <a:r>
              <a:rPr lang="en-IN"/>
              <a:t>The limitations of the existing recommended system include:</a:t>
            </a:r>
            <a:endParaRPr/>
          </a:p>
          <a:p>
            <a:pPr indent="0" lvl="0" marL="152400" rtl="0" algn="l">
              <a:lnSpc>
                <a:spcPct val="90000"/>
              </a:lnSpc>
              <a:spcBef>
                <a:spcPts val="0"/>
              </a:spcBef>
              <a:spcAft>
                <a:spcPts val="0"/>
              </a:spcAft>
              <a:buClr>
                <a:schemeClr val="dk1"/>
              </a:buClr>
              <a:buSzPts val="2400"/>
              <a:buNone/>
            </a:pPr>
            <a:r>
              <a:t/>
            </a:r>
            <a:endParaRPr/>
          </a:p>
          <a:p>
            <a:pPr indent="-381000" lvl="0" marL="457200" rtl="0" algn="l">
              <a:lnSpc>
                <a:spcPct val="90000"/>
              </a:lnSpc>
              <a:spcBef>
                <a:spcPts val="0"/>
              </a:spcBef>
              <a:spcAft>
                <a:spcPts val="0"/>
              </a:spcAft>
              <a:buSzPts val="2400"/>
              <a:buAutoNum type="arabicPeriod"/>
            </a:pPr>
            <a:r>
              <a:rPr lang="en-IN"/>
              <a:t>Cold start problem</a:t>
            </a:r>
            <a:endParaRPr/>
          </a:p>
          <a:p>
            <a:pPr indent="-381000" lvl="0" marL="457200" rtl="0" algn="l">
              <a:lnSpc>
                <a:spcPct val="90000"/>
              </a:lnSpc>
              <a:spcBef>
                <a:spcPts val="0"/>
              </a:spcBef>
              <a:spcAft>
                <a:spcPts val="0"/>
              </a:spcAft>
              <a:buSzPts val="2400"/>
              <a:buAutoNum type="arabicPeriod"/>
            </a:pPr>
            <a:r>
              <a:rPr lang="en-IN"/>
              <a:t>Data sparsity</a:t>
            </a:r>
            <a:endParaRP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cxnSp>
        <p:nvCxnSpPr>
          <p:cNvPr id="214" name="Google Shape;214;p12"/>
          <p:cNvCxnSpPr/>
          <p:nvPr/>
        </p:nvCxnSpPr>
        <p:spPr>
          <a:xfrm>
            <a:off x="6450120" y="1765026"/>
            <a:ext cx="2054749" cy="0"/>
          </a:xfrm>
          <a:prstGeom prst="straightConnector1">
            <a:avLst/>
          </a:prstGeom>
          <a:noFill/>
          <a:ln cap="flat" cmpd="sng" w="9525">
            <a:solidFill>
              <a:srgbClr val="C2C2C2"/>
            </a:solidFill>
            <a:prstDash val="solid"/>
            <a:round/>
            <a:headEnd len="sm" w="sm" type="none"/>
            <a:tailEnd len="sm" w="sm" type="none"/>
          </a:ln>
        </p:spPr>
      </p:cxnSp>
      <p:cxnSp>
        <p:nvCxnSpPr>
          <p:cNvPr id="215" name="Google Shape;215;p12"/>
          <p:cNvCxnSpPr/>
          <p:nvPr/>
        </p:nvCxnSpPr>
        <p:spPr>
          <a:xfrm rot="10800000">
            <a:off x="3633037" y="2609392"/>
            <a:ext cx="1507162" cy="0"/>
          </a:xfrm>
          <a:prstGeom prst="straightConnector1">
            <a:avLst/>
          </a:prstGeom>
          <a:noFill/>
          <a:ln cap="flat" cmpd="sng" w="9525">
            <a:solidFill>
              <a:srgbClr val="C2C2C2"/>
            </a:solidFill>
            <a:prstDash val="solid"/>
            <a:round/>
            <a:headEnd len="sm" w="sm" type="none"/>
            <a:tailEnd len="sm" w="sm" type="none"/>
          </a:ln>
        </p:spPr>
      </p:cxnSp>
      <p:sp>
        <p:nvSpPr>
          <p:cNvPr id="216" name="Google Shape;216;p12"/>
          <p:cNvSpPr/>
          <p:nvPr/>
        </p:nvSpPr>
        <p:spPr>
          <a:xfrm>
            <a:off x="3597754" y="2471424"/>
            <a:ext cx="264793" cy="264393"/>
          </a:xfrm>
          <a:prstGeom prst="ellipse">
            <a:avLst/>
          </a:prstGeom>
          <a:solidFill>
            <a:srgbClr val="761E8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2"/>
          <p:cNvSpPr txBox="1"/>
          <p:nvPr>
            <p:ph type="title"/>
          </p:nvPr>
        </p:nvSpPr>
        <p:spPr>
          <a:xfrm>
            <a:off x="646981" y="144962"/>
            <a:ext cx="10601863" cy="579657"/>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lang="en-IN"/>
              <a:t>Proposed Work</a:t>
            </a:r>
            <a:endParaRPr b="0"/>
          </a:p>
        </p:txBody>
      </p:sp>
      <p:sp>
        <p:nvSpPr>
          <p:cNvPr id="218" name="Google Shape;218;p12"/>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grpSp>
        <p:nvGrpSpPr>
          <p:cNvPr id="219" name="Google Shape;219;p12"/>
          <p:cNvGrpSpPr/>
          <p:nvPr/>
        </p:nvGrpSpPr>
        <p:grpSpPr>
          <a:xfrm flipH="1">
            <a:off x="3573033" y="2403424"/>
            <a:ext cx="7880392" cy="1291681"/>
            <a:chOff x="835376" y="1500051"/>
            <a:chExt cx="5910442" cy="968785"/>
          </a:xfrm>
        </p:grpSpPr>
        <p:sp>
          <p:nvSpPr>
            <p:cNvPr id="220" name="Google Shape;220;p12"/>
            <p:cNvSpPr txBox="1"/>
            <p:nvPr/>
          </p:nvSpPr>
          <p:spPr>
            <a:xfrm>
              <a:off x="835376" y="1889836"/>
              <a:ext cx="2077200" cy="579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Roboto"/>
                  <a:ea typeface="Roboto"/>
                  <a:cs typeface="Roboto"/>
                  <a:sym typeface="Roboto"/>
                </a:rPr>
                <a:t>Content based &amp; Collaborative Filtering</a:t>
              </a:r>
              <a:endParaRPr b="0" i="0" sz="1100" u="none" cap="none" strike="noStrike">
                <a:solidFill>
                  <a:srgbClr val="000000"/>
                </a:solidFill>
                <a:latin typeface="Roboto"/>
                <a:ea typeface="Roboto"/>
                <a:cs typeface="Roboto"/>
                <a:sym typeface="Roboto"/>
              </a:endParaRPr>
            </a:p>
          </p:txBody>
        </p:sp>
        <p:cxnSp>
          <p:nvCxnSpPr>
            <p:cNvPr id="221" name="Google Shape;221;p12"/>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222" name="Google Shape;222;p12"/>
            <p:cNvSpPr/>
            <p:nvPr/>
          </p:nvSpPr>
          <p:spPr>
            <a:xfrm>
              <a:off x="3020371" y="2111851"/>
              <a:ext cx="198600" cy="198300"/>
            </a:xfrm>
            <a:prstGeom prst="ellipse">
              <a:avLst/>
            </a:prstGeom>
            <a:solidFill>
              <a:srgbClr val="7F209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2"/>
            <p:cNvSpPr txBox="1"/>
            <p:nvPr/>
          </p:nvSpPr>
          <p:spPr>
            <a:xfrm>
              <a:off x="6498318" y="1500051"/>
              <a:ext cx="2475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2100"/>
                </a:spcAft>
                <a:buClr>
                  <a:srgbClr val="000000"/>
                </a:buClr>
                <a:buSzPts val="1100"/>
                <a:buFont typeface="Arial"/>
                <a:buNone/>
              </a:pPr>
              <a:r>
                <a:rPr b="0" i="0" lang="en-IN" sz="1100" u="none" cap="none" strike="noStrike">
                  <a:solidFill>
                    <a:srgbClr val="FFFFFF"/>
                  </a:solidFill>
                  <a:latin typeface="Roboto"/>
                  <a:ea typeface="Roboto"/>
                  <a:cs typeface="Roboto"/>
                  <a:sym typeface="Roboto"/>
                </a:rPr>
                <a:t>3</a:t>
              </a:r>
              <a:endParaRPr b="0" i="0" sz="1900" u="none" cap="none" strike="noStrike">
                <a:solidFill>
                  <a:srgbClr val="FFFFFF"/>
                </a:solidFill>
                <a:latin typeface="Arial"/>
                <a:ea typeface="Arial"/>
                <a:cs typeface="Arial"/>
                <a:sym typeface="Arial"/>
              </a:endParaRPr>
            </a:p>
          </p:txBody>
        </p:sp>
      </p:grpSp>
      <p:sp>
        <p:nvSpPr>
          <p:cNvPr id="224" name="Google Shape;224;p12"/>
          <p:cNvSpPr/>
          <p:nvPr/>
        </p:nvSpPr>
        <p:spPr>
          <a:xfrm flipH="1">
            <a:off x="8275378" y="1627070"/>
            <a:ext cx="264793" cy="264393"/>
          </a:xfrm>
          <a:prstGeom prst="ellipse">
            <a:avLst/>
          </a:prstGeom>
          <a:solidFill>
            <a:srgbClr val="701C7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5" name="Google Shape;225;p12"/>
          <p:cNvGrpSpPr/>
          <p:nvPr/>
        </p:nvGrpSpPr>
        <p:grpSpPr>
          <a:xfrm>
            <a:off x="714025" y="1541155"/>
            <a:ext cx="7854692" cy="3733428"/>
            <a:chOff x="857520" y="159990"/>
            <a:chExt cx="5891166" cy="2800141"/>
          </a:xfrm>
        </p:grpSpPr>
        <p:sp>
          <p:nvSpPr>
            <p:cNvPr id="226" name="Google Shape;226;p12"/>
            <p:cNvSpPr txBox="1"/>
            <p:nvPr/>
          </p:nvSpPr>
          <p:spPr>
            <a:xfrm>
              <a:off x="857520" y="1912831"/>
              <a:ext cx="2077200" cy="10473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Roboto"/>
                  <a:ea typeface="Roboto"/>
                  <a:cs typeface="Roboto"/>
                  <a:sym typeface="Roboto"/>
                </a:rPr>
                <a:t>Exploratory Data Analysis</a:t>
              </a:r>
              <a:endParaRPr b="0" i="0" sz="16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210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cxnSp>
          <p:nvCxnSpPr>
            <p:cNvPr id="227" name="Google Shape;227;p12"/>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228" name="Google Shape;228;p12"/>
            <p:cNvSpPr/>
            <p:nvPr/>
          </p:nvSpPr>
          <p:spPr>
            <a:xfrm>
              <a:off x="3020371" y="2111851"/>
              <a:ext cx="198600" cy="198300"/>
            </a:xfrm>
            <a:prstGeom prst="ellipse">
              <a:avLst/>
            </a:prstGeom>
            <a:solidFill>
              <a:srgbClr val="9225A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2"/>
            <p:cNvSpPr txBox="1"/>
            <p:nvPr/>
          </p:nvSpPr>
          <p:spPr>
            <a:xfrm>
              <a:off x="6501186" y="159990"/>
              <a:ext cx="2475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2100"/>
                </a:spcAft>
                <a:buClr>
                  <a:srgbClr val="000000"/>
                </a:buClr>
                <a:buSzPts val="1100"/>
                <a:buFont typeface="Arial"/>
                <a:buNone/>
              </a:pPr>
              <a:r>
                <a:rPr b="0" i="0" lang="en-IN" sz="1100" u="none" cap="none" strike="noStrike">
                  <a:solidFill>
                    <a:srgbClr val="FFFFFF"/>
                  </a:solidFill>
                  <a:latin typeface="Roboto"/>
                  <a:ea typeface="Roboto"/>
                  <a:cs typeface="Roboto"/>
                  <a:sym typeface="Roboto"/>
                </a:rPr>
                <a:t>4</a:t>
              </a:r>
              <a:endParaRPr b="0" i="0" sz="1900" u="none" cap="none" strike="noStrike">
                <a:solidFill>
                  <a:srgbClr val="FFFFFF"/>
                </a:solidFill>
                <a:latin typeface="Arial"/>
                <a:ea typeface="Arial"/>
                <a:cs typeface="Arial"/>
                <a:sym typeface="Arial"/>
              </a:endParaRPr>
            </a:p>
          </p:txBody>
        </p:sp>
      </p:grpSp>
      <p:sp>
        <p:nvSpPr>
          <p:cNvPr id="230" name="Google Shape;230;p12"/>
          <p:cNvSpPr txBox="1"/>
          <p:nvPr/>
        </p:nvSpPr>
        <p:spPr>
          <a:xfrm flipH="1">
            <a:off x="8683825" y="1363800"/>
            <a:ext cx="2769600" cy="771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Roboto"/>
                <a:ea typeface="Roboto"/>
                <a:cs typeface="Roboto"/>
                <a:sym typeface="Roboto"/>
              </a:rPr>
              <a:t>GUI based application</a:t>
            </a:r>
            <a:endParaRPr b="0" i="0" sz="1100" u="none" cap="none" strike="noStrike">
              <a:solidFill>
                <a:srgbClr val="000000"/>
              </a:solidFill>
              <a:latin typeface="Roboto"/>
              <a:ea typeface="Roboto"/>
              <a:cs typeface="Roboto"/>
              <a:sym typeface="Roboto"/>
            </a:endParaRPr>
          </a:p>
        </p:txBody>
      </p:sp>
      <p:sp>
        <p:nvSpPr>
          <p:cNvPr id="231" name="Google Shape;231;p12"/>
          <p:cNvSpPr/>
          <p:nvPr/>
        </p:nvSpPr>
        <p:spPr>
          <a:xfrm>
            <a:off x="4299191" y="3300348"/>
            <a:ext cx="3595813" cy="1332724"/>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32" name="Google Shape;232;p12"/>
          <p:cNvSpPr/>
          <p:nvPr/>
        </p:nvSpPr>
        <p:spPr>
          <a:xfrm>
            <a:off x="4526636" y="3047581"/>
            <a:ext cx="3119731" cy="1148902"/>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33" name="Google Shape;233;p12"/>
          <p:cNvSpPr/>
          <p:nvPr/>
        </p:nvSpPr>
        <p:spPr>
          <a:xfrm>
            <a:off x="4850329" y="2670241"/>
            <a:ext cx="2472039" cy="9103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34" name="Google Shape;234;p12"/>
          <p:cNvSpPr/>
          <p:nvPr/>
        </p:nvSpPr>
        <p:spPr>
          <a:xfrm>
            <a:off x="5328939" y="2088438"/>
            <a:ext cx="1521529" cy="571627"/>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35" name="Google Shape;235;p12"/>
          <p:cNvSpPr/>
          <p:nvPr/>
        </p:nvSpPr>
        <p:spPr>
          <a:xfrm>
            <a:off x="3756457" y="3908695"/>
            <a:ext cx="2339453" cy="1688439"/>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236" name="Google Shape;236;p12"/>
          <p:cNvSpPr/>
          <p:nvPr/>
        </p:nvSpPr>
        <p:spPr>
          <a:xfrm>
            <a:off x="4616428" y="3085343"/>
            <a:ext cx="1473706" cy="896393"/>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37" name="Google Shape;237;p12"/>
          <p:cNvSpPr/>
          <p:nvPr/>
        </p:nvSpPr>
        <p:spPr>
          <a:xfrm flipH="1">
            <a:off x="6087058" y="3085343"/>
            <a:ext cx="1473706" cy="896393"/>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38" name="Google Shape;238;p12"/>
          <p:cNvSpPr/>
          <p:nvPr/>
        </p:nvSpPr>
        <p:spPr>
          <a:xfrm>
            <a:off x="4934473" y="2356282"/>
            <a:ext cx="1155671" cy="990658"/>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239" name="Google Shape;239;p12"/>
          <p:cNvSpPr/>
          <p:nvPr/>
        </p:nvSpPr>
        <p:spPr>
          <a:xfrm flipH="1">
            <a:off x="6087048" y="2356282"/>
            <a:ext cx="1155671" cy="990658"/>
          </a:xfrm>
          <a:custGeom>
            <a:rect b="b" l="l" r="r" t="t"/>
            <a:pathLst>
              <a:path extrusionOk="0" h="14114" w="18238">
                <a:moveTo>
                  <a:pt x="6262" y="0"/>
                </a:moveTo>
                <a:lnTo>
                  <a:pt x="18238" y="4324"/>
                </a:lnTo>
                <a:lnTo>
                  <a:pt x="18238" y="14114"/>
                </a:lnTo>
                <a:lnTo>
                  <a:pt x="0" y="7554"/>
                </a:lnTo>
                <a:close/>
              </a:path>
            </a:pathLst>
          </a:custGeom>
          <a:solidFill>
            <a:srgbClr val="761E86"/>
          </a:solidFill>
          <a:ln>
            <a:noFill/>
          </a:ln>
        </p:spPr>
      </p:sp>
      <p:sp>
        <p:nvSpPr>
          <p:cNvPr id="240" name="Google Shape;240;p12"/>
          <p:cNvSpPr/>
          <p:nvPr/>
        </p:nvSpPr>
        <p:spPr>
          <a:xfrm>
            <a:off x="5416261" y="1261041"/>
            <a:ext cx="673899" cy="1171958"/>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241" name="Google Shape;241;p12"/>
          <p:cNvSpPr/>
          <p:nvPr/>
        </p:nvSpPr>
        <p:spPr>
          <a:xfrm flipH="1">
            <a:off x="6087033" y="1261041"/>
            <a:ext cx="673899" cy="1171958"/>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242" name="Google Shape;242;p12"/>
          <p:cNvSpPr/>
          <p:nvPr/>
        </p:nvSpPr>
        <p:spPr>
          <a:xfrm>
            <a:off x="4384507" y="3083803"/>
            <a:ext cx="1705532" cy="1299449"/>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p:spPr>
      </p:sp>
      <p:sp>
        <p:nvSpPr>
          <p:cNvPr id="243" name="Google Shape;243;p12"/>
          <p:cNvSpPr/>
          <p:nvPr/>
        </p:nvSpPr>
        <p:spPr>
          <a:xfrm flipH="1">
            <a:off x="6087009" y="3085866"/>
            <a:ext cx="1705532" cy="1299449"/>
          </a:xfrm>
          <a:custGeom>
            <a:rect b="b" l="l" r="r" t="t"/>
            <a:pathLst>
              <a:path extrusionOk="0" h="46623" w="65016">
                <a:moveTo>
                  <a:pt x="17858" y="0"/>
                </a:moveTo>
                <a:lnTo>
                  <a:pt x="0" y="22135"/>
                </a:lnTo>
                <a:lnTo>
                  <a:pt x="65016" y="46623"/>
                </a:lnTo>
                <a:lnTo>
                  <a:pt x="65016" y="17537"/>
                </a:lnTo>
                <a:close/>
              </a:path>
            </a:pathLst>
          </a:custGeom>
          <a:solidFill>
            <a:srgbClr val="7F2090"/>
          </a:solidFill>
          <a:ln>
            <a:noFill/>
          </a:ln>
        </p:spPr>
      </p:sp>
      <p:sp>
        <p:nvSpPr>
          <p:cNvPr id="244" name="Google Shape;244;p12"/>
          <p:cNvSpPr txBox="1"/>
          <p:nvPr/>
        </p:nvSpPr>
        <p:spPr>
          <a:xfrm>
            <a:off x="986850" y="2209771"/>
            <a:ext cx="2769600" cy="713353"/>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Roboto"/>
                <a:ea typeface="Roboto"/>
                <a:cs typeface="Roboto"/>
                <a:sym typeface="Roboto"/>
              </a:rPr>
              <a:t>Implementation of REST API on top of the model</a:t>
            </a:r>
            <a:r>
              <a:rPr b="0" i="0" lang="en-IN" sz="11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45" name="Google Shape;245;p12"/>
          <p:cNvSpPr txBox="1"/>
          <p:nvPr/>
        </p:nvSpPr>
        <p:spPr>
          <a:xfrm>
            <a:off x="8243483" y="3148108"/>
            <a:ext cx="329992" cy="41719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2100"/>
              </a:spcAft>
              <a:buClr>
                <a:srgbClr val="000000"/>
              </a:buClr>
              <a:buSzPts val="1100"/>
              <a:buFont typeface="Arial"/>
              <a:buNone/>
            </a:pPr>
            <a:r>
              <a:rPr b="0" i="0" lang="en-IN" sz="1100" u="none" cap="none" strike="noStrike">
                <a:solidFill>
                  <a:srgbClr val="FFFFFF"/>
                </a:solidFill>
                <a:latin typeface="Roboto"/>
                <a:ea typeface="Roboto"/>
                <a:cs typeface="Roboto"/>
                <a:sym typeface="Roboto"/>
              </a:rPr>
              <a:t>2</a:t>
            </a:r>
            <a:endParaRPr b="0" i="0" sz="1900" u="none" cap="none" strike="noStrike">
              <a:solidFill>
                <a:srgbClr val="FFFFFF"/>
              </a:solidFill>
              <a:latin typeface="Arial"/>
              <a:ea typeface="Arial"/>
              <a:cs typeface="Arial"/>
              <a:sym typeface="Arial"/>
            </a:endParaRPr>
          </a:p>
        </p:txBody>
      </p:sp>
      <p:sp>
        <p:nvSpPr>
          <p:cNvPr id="246" name="Google Shape;246;p12"/>
          <p:cNvSpPr/>
          <p:nvPr/>
        </p:nvSpPr>
        <p:spPr>
          <a:xfrm flipH="1">
            <a:off x="6095809" y="3908695"/>
            <a:ext cx="2339432" cy="1688456"/>
          </a:xfrm>
          <a:custGeom>
            <a:rect b="b" l="l" r="r" t="t"/>
            <a:pathLst>
              <a:path extrusionOk="0" h="20822" w="31954">
                <a:moveTo>
                  <a:pt x="7355" y="0"/>
                </a:moveTo>
                <a:lnTo>
                  <a:pt x="31954" y="8796"/>
                </a:lnTo>
                <a:lnTo>
                  <a:pt x="31954" y="20822"/>
                </a:lnTo>
                <a:lnTo>
                  <a:pt x="0" y="8895"/>
                </a:lnTo>
                <a:close/>
              </a:path>
            </a:pathLst>
          </a:custGeom>
          <a:solidFill>
            <a:srgbClr val="9225A5"/>
          </a:solidFill>
          <a:ln>
            <a:noFill/>
          </a:ln>
        </p:spPr>
      </p:sp>
      <p:sp>
        <p:nvSpPr>
          <p:cNvPr id="247" name="Google Shape;247;p12"/>
          <p:cNvSpPr txBox="1"/>
          <p:nvPr/>
        </p:nvSpPr>
        <p:spPr>
          <a:xfrm flipH="1">
            <a:off x="3563564" y="4066330"/>
            <a:ext cx="330000" cy="41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2100"/>
              </a:spcAft>
              <a:buClr>
                <a:srgbClr val="000000"/>
              </a:buClr>
              <a:buSzPts val="1100"/>
              <a:buFont typeface="Arial"/>
              <a:buNone/>
            </a:pPr>
            <a:r>
              <a:rPr b="0" i="0" lang="en-IN" sz="1100" u="none" cap="none" strike="noStrike">
                <a:solidFill>
                  <a:srgbClr val="FFFFFF"/>
                </a:solidFill>
                <a:latin typeface="Roboto"/>
                <a:ea typeface="Roboto"/>
                <a:cs typeface="Roboto"/>
                <a:sym typeface="Roboto"/>
              </a:rPr>
              <a:t>1</a:t>
            </a:r>
            <a:endParaRPr b="0" i="0" sz="1900" u="none" cap="none" strike="noStrike">
              <a:solidFill>
                <a:srgbClr val="FFFFFF"/>
              </a:solidFill>
              <a:latin typeface="Arial"/>
              <a:ea typeface="Arial"/>
              <a:cs typeface="Arial"/>
              <a:sym typeface="Arial"/>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3"/>
          <p:cNvSpPr txBox="1"/>
          <p:nvPr>
            <p:ph type="title"/>
          </p:nvPr>
        </p:nvSpPr>
        <p:spPr>
          <a:xfrm>
            <a:off x="646981" y="144962"/>
            <a:ext cx="10601863" cy="579657"/>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lang="en-IN"/>
              <a:t>Novelty of the Project</a:t>
            </a:r>
            <a:endParaRPr b="0"/>
          </a:p>
        </p:txBody>
      </p:sp>
      <p:sp>
        <p:nvSpPr>
          <p:cNvPr id="253" name="Google Shape;253;p13"/>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
        <p:nvSpPr>
          <p:cNvPr id="254" name="Google Shape;254;p13"/>
          <p:cNvSpPr txBox="1"/>
          <p:nvPr>
            <p:ph idx="1" type="body"/>
          </p:nvPr>
        </p:nvSpPr>
        <p:spPr>
          <a:xfrm>
            <a:off x="841898" y="1481323"/>
            <a:ext cx="10212027" cy="4325700"/>
          </a:xfrm>
          <a:prstGeom prst="rect">
            <a:avLst/>
          </a:prstGeom>
          <a:noFill/>
          <a:ln>
            <a:noFill/>
          </a:ln>
        </p:spPr>
        <p:txBody>
          <a:bodyPr anchorCtr="0" anchor="t" bIns="45700" lIns="91425" spcFirstLastPara="1" rIns="91425" wrap="square" tIns="45700">
            <a:normAutofit/>
          </a:bodyPr>
          <a:lstStyle/>
          <a:p>
            <a:pPr indent="0" lvl="0" marL="76200" rtl="0" algn="l">
              <a:lnSpc>
                <a:spcPct val="90000"/>
              </a:lnSpc>
              <a:spcBef>
                <a:spcPts val="0"/>
              </a:spcBef>
              <a:spcAft>
                <a:spcPts val="0"/>
              </a:spcAft>
              <a:buSzPts val="2400"/>
              <a:buNone/>
            </a:pPr>
            <a:r>
              <a:rPr lang="en-IN"/>
              <a:t>Description analysis will be used here to improve the models based on the movie description.</a:t>
            </a:r>
            <a:endParaRPr/>
          </a:p>
          <a:p>
            <a:pPr indent="0" lvl="0" marL="76200" rtl="0" algn="l">
              <a:lnSpc>
                <a:spcPct val="90000"/>
              </a:lnSpc>
              <a:spcBef>
                <a:spcPts val="0"/>
              </a:spcBef>
              <a:spcAft>
                <a:spcPts val="0"/>
              </a:spcAft>
              <a:buSzPts val="2400"/>
              <a:buNone/>
            </a:pPr>
            <a:r>
              <a:t/>
            </a:r>
            <a:endParaRPr/>
          </a:p>
          <a:p>
            <a:pPr indent="0" lvl="0" marL="76200" rtl="0" algn="l">
              <a:lnSpc>
                <a:spcPct val="90000"/>
              </a:lnSpc>
              <a:spcBef>
                <a:spcPts val="0"/>
              </a:spcBef>
              <a:spcAft>
                <a:spcPts val="0"/>
              </a:spcAft>
              <a:buSzPts val="2400"/>
              <a:buNone/>
            </a:pPr>
            <a:r>
              <a:rPr lang="en-IN"/>
              <a:t>Adding various features to improve the movie recommendations.</a:t>
            </a:r>
            <a:endParaRPr/>
          </a:p>
          <a:p>
            <a:pPr indent="-228600" lvl="0" marL="457200" rtl="0" algn="l">
              <a:lnSpc>
                <a:spcPct val="90000"/>
              </a:lnSpc>
              <a:spcBef>
                <a:spcPts val="0"/>
              </a:spcBef>
              <a:spcAft>
                <a:spcPts val="0"/>
              </a:spcAft>
              <a:buSzPts val="2400"/>
              <a:buNone/>
            </a:pPr>
            <a:r>
              <a:t/>
            </a:r>
            <a:endParaRPr/>
          </a:p>
          <a:p>
            <a:pPr indent="-228600" lvl="0" marL="457200" rtl="0" algn="l">
              <a:lnSpc>
                <a:spcPct val="90000"/>
              </a:lnSpc>
              <a:spcBef>
                <a:spcPts val="0"/>
              </a:spcBef>
              <a:spcAft>
                <a:spcPts val="0"/>
              </a:spcAft>
              <a:buSzPts val="2400"/>
              <a:buNone/>
            </a:pPr>
            <a:r>
              <a:t/>
            </a:r>
            <a:endParaRPr/>
          </a:p>
          <a:p>
            <a:pPr indent="-76200" lvl="0" marL="228600" rtl="0" algn="l">
              <a:lnSpc>
                <a:spcPct val="90000"/>
              </a:lnSpc>
              <a:spcBef>
                <a:spcPts val="0"/>
              </a:spcBef>
              <a:spcAft>
                <a:spcPts val="0"/>
              </a:spcAft>
              <a:buClr>
                <a:schemeClr val="dk1"/>
              </a:buClr>
              <a:buSzPts val="2400"/>
              <a:buNone/>
            </a:pPr>
            <a:r>
              <a:t/>
            </a:r>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ph type="title"/>
          </p:nvPr>
        </p:nvSpPr>
        <p:spPr>
          <a:xfrm>
            <a:off x="646981" y="144962"/>
            <a:ext cx="10601863" cy="579657"/>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b="0" lang="en-IN"/>
              <a:t>Flow of Presentation</a:t>
            </a:r>
            <a:endParaRPr/>
          </a:p>
        </p:txBody>
      </p:sp>
      <p:sp>
        <p:nvSpPr>
          <p:cNvPr id="102" name="Google Shape;102;p2"/>
          <p:cNvSpPr txBox="1"/>
          <p:nvPr>
            <p:ph idx="1" type="body"/>
          </p:nvPr>
        </p:nvSpPr>
        <p:spPr>
          <a:xfrm>
            <a:off x="646981" y="897147"/>
            <a:ext cx="10601863" cy="4919192"/>
          </a:xfrm>
          <a:prstGeom prst="rect">
            <a:avLst/>
          </a:prstGeom>
          <a:noFill/>
          <a:ln>
            <a:noFill/>
          </a:ln>
        </p:spPr>
        <p:txBody>
          <a:bodyPr anchorCtr="0" anchor="t" bIns="45700" lIns="91425" spcFirstLastPara="1" rIns="91425" wrap="square" tIns="45700">
            <a:normAutofit fontScale="92500" lnSpcReduction="10000"/>
          </a:bodyPr>
          <a:lstStyle/>
          <a:p>
            <a:pPr indent="-514350" lvl="0" marL="514350" rtl="0" algn="l">
              <a:lnSpc>
                <a:spcPct val="90000"/>
              </a:lnSpc>
              <a:spcBef>
                <a:spcPts val="0"/>
              </a:spcBef>
              <a:spcAft>
                <a:spcPts val="0"/>
              </a:spcAft>
              <a:buClr>
                <a:schemeClr val="dk1"/>
              </a:buClr>
              <a:buSzPct val="100000"/>
              <a:buFont typeface="Gill Sans"/>
              <a:buAutoNum type="alphaUcPeriod"/>
            </a:pPr>
            <a:r>
              <a:rPr lang="en-IN" sz="2800">
                <a:latin typeface="Gill Sans"/>
                <a:ea typeface="Gill Sans"/>
                <a:cs typeface="Gill Sans"/>
                <a:sym typeface="Gill Sans"/>
              </a:rPr>
              <a:t>Abstract</a:t>
            </a:r>
            <a:endParaRPr>
              <a:latin typeface="Gill Sans"/>
              <a:ea typeface="Gill Sans"/>
              <a:cs typeface="Gill Sans"/>
              <a:sym typeface="Gill Sans"/>
            </a:endParaRPr>
          </a:p>
          <a:p>
            <a:pPr indent="-514350" lvl="0" marL="514350" rtl="0" algn="l">
              <a:lnSpc>
                <a:spcPct val="90000"/>
              </a:lnSpc>
              <a:spcBef>
                <a:spcPts val="1000"/>
              </a:spcBef>
              <a:spcAft>
                <a:spcPts val="0"/>
              </a:spcAft>
              <a:buClr>
                <a:schemeClr val="dk1"/>
              </a:buClr>
              <a:buSzPct val="100000"/>
              <a:buFont typeface="Gill Sans"/>
              <a:buAutoNum type="alphaUcPeriod"/>
            </a:pPr>
            <a:r>
              <a:rPr lang="en-IN" sz="2800">
                <a:latin typeface="Gill Sans"/>
                <a:ea typeface="Gill Sans"/>
                <a:cs typeface="Gill Sans"/>
                <a:sym typeface="Gill Sans"/>
              </a:rPr>
              <a:t>Objective</a:t>
            </a:r>
            <a:endParaRPr>
              <a:latin typeface="Gill Sans"/>
              <a:ea typeface="Gill Sans"/>
              <a:cs typeface="Gill Sans"/>
              <a:sym typeface="Gill Sans"/>
            </a:endParaRPr>
          </a:p>
          <a:p>
            <a:pPr indent="-514350" lvl="0" marL="514350" rtl="0" algn="l">
              <a:lnSpc>
                <a:spcPct val="90000"/>
              </a:lnSpc>
              <a:spcBef>
                <a:spcPts val="1000"/>
              </a:spcBef>
              <a:spcAft>
                <a:spcPts val="0"/>
              </a:spcAft>
              <a:buClr>
                <a:schemeClr val="dk1"/>
              </a:buClr>
              <a:buSzPct val="100000"/>
              <a:buFont typeface="Gill Sans"/>
              <a:buAutoNum type="alphaUcPeriod"/>
            </a:pPr>
            <a:r>
              <a:rPr lang="en-IN" sz="2800">
                <a:latin typeface="Gill Sans"/>
                <a:ea typeface="Gill Sans"/>
                <a:cs typeface="Gill Sans"/>
                <a:sym typeface="Gill Sans"/>
              </a:rPr>
              <a:t>Introduction</a:t>
            </a:r>
            <a:endParaRPr>
              <a:latin typeface="Gill Sans"/>
              <a:ea typeface="Gill Sans"/>
              <a:cs typeface="Gill Sans"/>
              <a:sym typeface="Gill Sans"/>
            </a:endParaRPr>
          </a:p>
          <a:p>
            <a:pPr indent="-514350" lvl="0" marL="514350" rtl="0" algn="l">
              <a:lnSpc>
                <a:spcPct val="90000"/>
              </a:lnSpc>
              <a:spcBef>
                <a:spcPts val="1000"/>
              </a:spcBef>
              <a:spcAft>
                <a:spcPts val="0"/>
              </a:spcAft>
              <a:buClr>
                <a:schemeClr val="dk1"/>
              </a:buClr>
              <a:buSzPct val="100000"/>
              <a:buFont typeface="Gill Sans"/>
              <a:buAutoNum type="alphaUcPeriod"/>
            </a:pPr>
            <a:r>
              <a:rPr lang="en-IN" sz="2800">
                <a:latin typeface="Gill Sans"/>
                <a:ea typeface="Gill Sans"/>
                <a:cs typeface="Gill Sans"/>
                <a:sym typeface="Gill Sans"/>
              </a:rPr>
              <a:t>Literature Survey</a:t>
            </a:r>
            <a:endParaRPr>
              <a:latin typeface="Gill Sans"/>
              <a:ea typeface="Gill Sans"/>
              <a:cs typeface="Gill Sans"/>
              <a:sym typeface="Gill Sans"/>
            </a:endParaRPr>
          </a:p>
          <a:p>
            <a:pPr indent="-514350" lvl="0" marL="514350" rtl="0" algn="l">
              <a:lnSpc>
                <a:spcPct val="90000"/>
              </a:lnSpc>
              <a:spcBef>
                <a:spcPts val="1000"/>
              </a:spcBef>
              <a:spcAft>
                <a:spcPts val="0"/>
              </a:spcAft>
              <a:buClr>
                <a:schemeClr val="dk1"/>
              </a:buClr>
              <a:buSzPct val="100000"/>
              <a:buFont typeface="Gill Sans"/>
              <a:buAutoNum type="alphaUcPeriod"/>
            </a:pPr>
            <a:r>
              <a:rPr lang="en-IN" sz="2800">
                <a:latin typeface="Gill Sans"/>
                <a:ea typeface="Gill Sans"/>
                <a:cs typeface="Gill Sans"/>
                <a:sym typeface="Gill Sans"/>
              </a:rPr>
              <a:t>Existing work with limitations</a:t>
            </a:r>
            <a:endParaRPr>
              <a:latin typeface="Gill Sans"/>
              <a:ea typeface="Gill Sans"/>
              <a:cs typeface="Gill Sans"/>
              <a:sym typeface="Gill Sans"/>
            </a:endParaRPr>
          </a:p>
          <a:p>
            <a:pPr indent="-514350" lvl="0" marL="514350" rtl="0" algn="l">
              <a:lnSpc>
                <a:spcPct val="90000"/>
              </a:lnSpc>
              <a:spcBef>
                <a:spcPts val="1000"/>
              </a:spcBef>
              <a:spcAft>
                <a:spcPts val="0"/>
              </a:spcAft>
              <a:buClr>
                <a:schemeClr val="dk1"/>
              </a:buClr>
              <a:buSzPct val="100000"/>
              <a:buFont typeface="Gill Sans"/>
              <a:buAutoNum type="alphaUcPeriod"/>
            </a:pPr>
            <a:r>
              <a:rPr lang="en-IN" sz="2800">
                <a:latin typeface="Gill Sans"/>
                <a:ea typeface="Gill Sans"/>
                <a:cs typeface="Gill Sans"/>
                <a:sym typeface="Gill Sans"/>
              </a:rPr>
              <a:t>Proposed Work</a:t>
            </a:r>
            <a:endParaRPr>
              <a:latin typeface="Gill Sans"/>
              <a:ea typeface="Gill Sans"/>
              <a:cs typeface="Gill Sans"/>
              <a:sym typeface="Gill Sans"/>
            </a:endParaRPr>
          </a:p>
          <a:p>
            <a:pPr indent="-514350" lvl="0" marL="514350" rtl="0" algn="l">
              <a:lnSpc>
                <a:spcPct val="90000"/>
              </a:lnSpc>
              <a:spcBef>
                <a:spcPts val="1000"/>
              </a:spcBef>
              <a:spcAft>
                <a:spcPts val="0"/>
              </a:spcAft>
              <a:buClr>
                <a:schemeClr val="dk1"/>
              </a:buClr>
              <a:buSzPct val="100000"/>
              <a:buFont typeface="Gill Sans"/>
              <a:buAutoNum type="alphaUcPeriod"/>
            </a:pPr>
            <a:r>
              <a:rPr lang="en-IN" sz="2800">
                <a:latin typeface="Gill Sans"/>
                <a:ea typeface="Gill Sans"/>
                <a:cs typeface="Gill Sans"/>
                <a:sym typeface="Gill Sans"/>
              </a:rPr>
              <a:t>Novelty of the Project</a:t>
            </a:r>
            <a:endParaRPr>
              <a:latin typeface="Gill Sans"/>
              <a:ea typeface="Gill Sans"/>
              <a:cs typeface="Gill Sans"/>
              <a:sym typeface="Gill Sans"/>
            </a:endParaRPr>
          </a:p>
          <a:p>
            <a:pPr indent="-514350" lvl="0" marL="514350" rtl="0" algn="l">
              <a:lnSpc>
                <a:spcPct val="90000"/>
              </a:lnSpc>
              <a:spcBef>
                <a:spcPts val="1000"/>
              </a:spcBef>
              <a:spcAft>
                <a:spcPts val="0"/>
              </a:spcAft>
              <a:buClr>
                <a:schemeClr val="dk1"/>
              </a:buClr>
              <a:buSzPct val="100000"/>
              <a:buFont typeface="Gill Sans"/>
              <a:buAutoNum type="alphaUcPeriod"/>
            </a:pPr>
            <a:r>
              <a:rPr lang="en-IN" sz="2800">
                <a:latin typeface="Gill Sans"/>
                <a:ea typeface="Gill Sans"/>
                <a:cs typeface="Gill Sans"/>
                <a:sym typeface="Gill Sans"/>
              </a:rPr>
              <a:t>Software and hardware Requirement</a:t>
            </a:r>
            <a:endParaRPr>
              <a:latin typeface="Gill Sans"/>
              <a:ea typeface="Gill Sans"/>
              <a:cs typeface="Gill Sans"/>
              <a:sym typeface="Gill Sans"/>
            </a:endParaRPr>
          </a:p>
          <a:p>
            <a:pPr indent="-514350" lvl="0" marL="514350" rtl="0" algn="l">
              <a:lnSpc>
                <a:spcPct val="90000"/>
              </a:lnSpc>
              <a:spcBef>
                <a:spcPts val="1000"/>
              </a:spcBef>
              <a:spcAft>
                <a:spcPts val="0"/>
              </a:spcAft>
              <a:buClr>
                <a:schemeClr val="dk1"/>
              </a:buClr>
              <a:buSzPct val="100000"/>
              <a:buFont typeface="Gill Sans"/>
              <a:buAutoNum type="alphaUcPeriod"/>
            </a:pPr>
            <a:r>
              <a:rPr lang="en-IN" sz="2800">
                <a:latin typeface="Gill Sans"/>
                <a:ea typeface="Gill Sans"/>
                <a:cs typeface="Gill Sans"/>
                <a:sym typeface="Gill Sans"/>
              </a:rPr>
              <a:t>System architecture</a:t>
            </a:r>
            <a:endParaRPr>
              <a:latin typeface="Gill Sans"/>
              <a:ea typeface="Gill Sans"/>
              <a:cs typeface="Gill Sans"/>
              <a:sym typeface="Gill Sans"/>
            </a:endParaRPr>
          </a:p>
          <a:p>
            <a:pPr indent="-571500" lvl="0" marL="571500" rtl="0" algn="l">
              <a:lnSpc>
                <a:spcPct val="90000"/>
              </a:lnSpc>
              <a:spcBef>
                <a:spcPts val="1000"/>
              </a:spcBef>
              <a:spcAft>
                <a:spcPts val="0"/>
              </a:spcAft>
              <a:buClr>
                <a:schemeClr val="dk1"/>
              </a:buClr>
              <a:buSzPct val="100000"/>
              <a:buFont typeface="Gill Sans"/>
              <a:buAutoNum type="alphaUcPeriod"/>
            </a:pPr>
            <a:r>
              <a:rPr lang="en-IN" sz="2800">
                <a:latin typeface="Gill Sans"/>
                <a:ea typeface="Gill Sans"/>
                <a:cs typeface="Gill Sans"/>
                <a:sym typeface="Gill Sans"/>
              </a:rPr>
              <a:t>Implementation and results</a:t>
            </a:r>
            <a:endParaRPr>
              <a:latin typeface="Gill Sans"/>
              <a:ea typeface="Gill Sans"/>
              <a:cs typeface="Gill Sans"/>
              <a:sym typeface="Gill Sans"/>
            </a:endParaRPr>
          </a:p>
          <a:p>
            <a:pPr indent="-571500" lvl="0" marL="571500" rtl="0" algn="l">
              <a:lnSpc>
                <a:spcPct val="90000"/>
              </a:lnSpc>
              <a:spcBef>
                <a:spcPts val="1000"/>
              </a:spcBef>
              <a:spcAft>
                <a:spcPts val="0"/>
              </a:spcAft>
              <a:buClr>
                <a:schemeClr val="dk1"/>
              </a:buClr>
              <a:buSzPct val="100000"/>
              <a:buFont typeface="Gill Sans"/>
              <a:buAutoNum type="alphaUcPeriod"/>
            </a:pPr>
            <a:r>
              <a:rPr lang="en-IN" sz="2800">
                <a:latin typeface="Gill Sans"/>
                <a:ea typeface="Gill Sans"/>
                <a:cs typeface="Gill Sans"/>
                <a:sym typeface="Gill Sans"/>
              </a:rPr>
              <a:t>References</a:t>
            </a:r>
            <a:endParaRPr sz="2800">
              <a:latin typeface="Gill Sans"/>
              <a:ea typeface="Gill Sans"/>
              <a:cs typeface="Gill Sans"/>
              <a:sym typeface="Gill Sans"/>
            </a:endParaRPr>
          </a:p>
          <a:p>
            <a:pPr indent="0" lvl="0" marL="0" rtl="0" algn="l">
              <a:lnSpc>
                <a:spcPct val="90000"/>
              </a:lnSpc>
              <a:spcBef>
                <a:spcPts val="1000"/>
              </a:spcBef>
              <a:spcAft>
                <a:spcPts val="0"/>
              </a:spcAft>
              <a:buClr>
                <a:schemeClr val="dk1"/>
              </a:buClr>
              <a:buSzPct val="100000"/>
              <a:buNone/>
            </a:pPr>
            <a:r>
              <a:t/>
            </a:r>
            <a:endParaRPr sz="1800">
              <a:latin typeface="Gill Sans"/>
              <a:ea typeface="Gill Sans"/>
              <a:cs typeface="Gill Sans"/>
              <a:sym typeface="Gill Sans"/>
            </a:endParaRPr>
          </a:p>
          <a:p>
            <a:pPr indent="-237172" lvl="0" marL="342900" rtl="0" algn="l">
              <a:lnSpc>
                <a:spcPct val="90000"/>
              </a:lnSpc>
              <a:spcBef>
                <a:spcPts val="1000"/>
              </a:spcBef>
              <a:spcAft>
                <a:spcPts val="0"/>
              </a:spcAft>
              <a:buClr>
                <a:schemeClr val="dk1"/>
              </a:buClr>
              <a:buSzPct val="100000"/>
              <a:buNone/>
            </a:pPr>
            <a:r>
              <a:t/>
            </a:r>
            <a:endParaRPr sz="1800">
              <a:latin typeface="Gill Sans"/>
              <a:ea typeface="Gill Sans"/>
              <a:cs typeface="Gill Sans"/>
              <a:sym typeface="Gill Sans"/>
            </a:endParaRPr>
          </a:p>
          <a:p>
            <a:pPr indent="-316230" lvl="0" marL="457200" rtl="0" algn="l">
              <a:lnSpc>
                <a:spcPct val="90000"/>
              </a:lnSpc>
              <a:spcBef>
                <a:spcPts val="1000"/>
              </a:spcBef>
              <a:spcAft>
                <a:spcPts val="0"/>
              </a:spcAft>
              <a:buClr>
                <a:schemeClr val="dk1"/>
              </a:buClr>
              <a:buSzPct val="100000"/>
              <a:buNone/>
            </a:pPr>
            <a:r>
              <a:t/>
            </a:r>
            <a:endParaRPr>
              <a:latin typeface="Gill Sans"/>
              <a:ea typeface="Gill Sans"/>
              <a:cs typeface="Gill Sans"/>
              <a:sym typeface="Gill Sans"/>
            </a:endParaRPr>
          </a:p>
        </p:txBody>
      </p:sp>
      <p:sp>
        <p:nvSpPr>
          <p:cNvPr id="103" name="Google Shape;103;p2"/>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4"/>
          <p:cNvSpPr txBox="1"/>
          <p:nvPr>
            <p:ph type="title"/>
          </p:nvPr>
        </p:nvSpPr>
        <p:spPr>
          <a:xfrm>
            <a:off x="646981" y="144962"/>
            <a:ext cx="10601863" cy="579657"/>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lang="en-IN"/>
              <a:t>Software and Hardware Requirements</a:t>
            </a:r>
            <a:endParaRPr b="0"/>
          </a:p>
        </p:txBody>
      </p:sp>
      <p:sp>
        <p:nvSpPr>
          <p:cNvPr id="260" name="Google Shape;260;p14"/>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
        <p:nvSpPr>
          <p:cNvPr id="261" name="Google Shape;261;p14"/>
          <p:cNvSpPr txBox="1"/>
          <p:nvPr>
            <p:ph idx="4294967295" type="subTitle"/>
          </p:nvPr>
        </p:nvSpPr>
        <p:spPr>
          <a:xfrm>
            <a:off x="7799600" y="1664976"/>
            <a:ext cx="3704100" cy="5082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800"/>
              </a:spcBef>
              <a:spcAft>
                <a:spcPts val="0"/>
              </a:spcAft>
              <a:buClr>
                <a:schemeClr val="dk1"/>
              </a:buClr>
              <a:buSzPts val="1800"/>
              <a:buFont typeface="Arial"/>
              <a:buNone/>
            </a:pPr>
            <a:r>
              <a:rPr b="0" i="0" lang="en-IN" sz="2400" u="none" cap="none" strike="noStrike">
                <a:solidFill>
                  <a:schemeClr val="dk2"/>
                </a:solidFill>
                <a:latin typeface="Gill Sans"/>
                <a:ea typeface="Gill Sans"/>
                <a:cs typeface="Gill Sans"/>
                <a:sym typeface="Gill Sans"/>
              </a:rPr>
              <a:t>Vercel</a:t>
            </a:r>
            <a:endParaRPr b="0" i="0" sz="2400" u="none" cap="none" strike="noStrike">
              <a:solidFill>
                <a:schemeClr val="dk2"/>
              </a:solidFill>
              <a:latin typeface="Gill Sans"/>
              <a:ea typeface="Gill Sans"/>
              <a:cs typeface="Gill Sans"/>
              <a:sym typeface="Gill Sans"/>
            </a:endParaRPr>
          </a:p>
        </p:txBody>
      </p:sp>
      <p:sp>
        <p:nvSpPr>
          <p:cNvPr id="262" name="Google Shape;262;p14"/>
          <p:cNvSpPr txBox="1"/>
          <p:nvPr>
            <p:ph idx="4294967295" type="subTitle"/>
          </p:nvPr>
        </p:nvSpPr>
        <p:spPr>
          <a:xfrm>
            <a:off x="2620500" y="1156776"/>
            <a:ext cx="3704100" cy="5082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800"/>
              </a:spcBef>
              <a:spcAft>
                <a:spcPts val="0"/>
              </a:spcAft>
              <a:buClr>
                <a:schemeClr val="dk1"/>
              </a:buClr>
              <a:buSzPts val="1800"/>
              <a:buFont typeface="Arial"/>
              <a:buNone/>
            </a:pPr>
            <a:r>
              <a:rPr b="0" i="0" lang="en-IN" sz="2400" u="none" cap="none" strike="noStrike">
                <a:solidFill>
                  <a:schemeClr val="dk2"/>
                </a:solidFill>
                <a:latin typeface="Gill Sans"/>
                <a:ea typeface="Gill Sans"/>
                <a:cs typeface="Gill Sans"/>
                <a:sym typeface="Gill Sans"/>
              </a:rPr>
              <a:t>Nextjs (React)</a:t>
            </a:r>
            <a:endParaRPr b="0" i="0" sz="2400" u="none" cap="none" strike="noStrike">
              <a:solidFill>
                <a:schemeClr val="dk2"/>
              </a:solidFill>
              <a:latin typeface="Gill Sans"/>
              <a:ea typeface="Gill Sans"/>
              <a:cs typeface="Gill Sans"/>
              <a:sym typeface="Gill Sans"/>
            </a:endParaRPr>
          </a:p>
        </p:txBody>
      </p:sp>
      <p:sp>
        <p:nvSpPr>
          <p:cNvPr id="263" name="Google Shape;263;p14"/>
          <p:cNvSpPr txBox="1"/>
          <p:nvPr>
            <p:ph idx="4294967295" type="subTitle"/>
          </p:nvPr>
        </p:nvSpPr>
        <p:spPr>
          <a:xfrm>
            <a:off x="2620500" y="1879401"/>
            <a:ext cx="3704100" cy="5082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800"/>
              </a:spcBef>
              <a:spcAft>
                <a:spcPts val="0"/>
              </a:spcAft>
              <a:buClr>
                <a:schemeClr val="dk1"/>
              </a:buClr>
              <a:buSzPts val="1800"/>
              <a:buFont typeface="Arial"/>
              <a:buNone/>
            </a:pPr>
            <a:r>
              <a:rPr b="0" i="0" lang="en-IN" sz="2400" u="none" cap="none" strike="noStrike">
                <a:solidFill>
                  <a:schemeClr val="dk2"/>
                </a:solidFill>
                <a:latin typeface="Gill Sans"/>
                <a:ea typeface="Gill Sans"/>
                <a:cs typeface="Gill Sans"/>
                <a:sym typeface="Gill Sans"/>
              </a:rPr>
              <a:t>Chakra UI</a:t>
            </a:r>
            <a:endParaRPr b="0" i="0" sz="2400" u="none" cap="none" strike="noStrike">
              <a:solidFill>
                <a:schemeClr val="dk2"/>
              </a:solidFill>
              <a:latin typeface="Gill Sans"/>
              <a:ea typeface="Gill Sans"/>
              <a:cs typeface="Gill Sans"/>
              <a:sym typeface="Gill Sans"/>
            </a:endParaRPr>
          </a:p>
        </p:txBody>
      </p:sp>
      <p:sp>
        <p:nvSpPr>
          <p:cNvPr id="264" name="Google Shape;264;p14"/>
          <p:cNvSpPr txBox="1"/>
          <p:nvPr>
            <p:ph idx="4294967295" type="subTitle"/>
          </p:nvPr>
        </p:nvSpPr>
        <p:spPr>
          <a:xfrm>
            <a:off x="2591425" y="2678226"/>
            <a:ext cx="3704100" cy="508200"/>
          </a:xfrm>
          <a:prstGeom prst="rect">
            <a:avLst/>
          </a:prstGeom>
          <a:noFill/>
          <a:ln>
            <a:noFill/>
          </a:ln>
        </p:spPr>
        <p:txBody>
          <a:bodyPr anchorCtr="0" anchor="t" bIns="34275" lIns="68575" spcFirstLastPara="1" rIns="68575" wrap="square" tIns="34275">
            <a:normAutofit fontScale="92500"/>
          </a:bodyPr>
          <a:lstStyle/>
          <a:p>
            <a:pPr indent="0" lvl="0" marL="0" marR="0" rtl="0" algn="l">
              <a:lnSpc>
                <a:spcPct val="90000"/>
              </a:lnSpc>
              <a:spcBef>
                <a:spcPts val="800"/>
              </a:spcBef>
              <a:spcAft>
                <a:spcPts val="0"/>
              </a:spcAft>
              <a:buClr>
                <a:schemeClr val="dk1"/>
              </a:buClr>
              <a:buSzPct val="75000"/>
              <a:buFont typeface="Arial"/>
              <a:buNone/>
            </a:pPr>
            <a:r>
              <a:rPr b="0" i="0" lang="en-IN" sz="2400" u="none" cap="none" strike="noStrike">
                <a:solidFill>
                  <a:schemeClr val="dk2"/>
                </a:solidFill>
                <a:latin typeface="Gill Sans"/>
                <a:ea typeface="Gill Sans"/>
                <a:cs typeface="Gill Sans"/>
                <a:sym typeface="Gill Sans"/>
              </a:rPr>
              <a:t>TMDB - The Movie Database</a:t>
            </a:r>
            <a:endParaRPr b="0" i="0" sz="2400" u="none" cap="none" strike="noStrike">
              <a:solidFill>
                <a:schemeClr val="dk2"/>
              </a:solidFill>
              <a:latin typeface="Gill Sans"/>
              <a:ea typeface="Gill Sans"/>
              <a:cs typeface="Gill Sans"/>
              <a:sym typeface="Gill Sans"/>
            </a:endParaRPr>
          </a:p>
        </p:txBody>
      </p:sp>
      <p:pic>
        <p:nvPicPr>
          <p:cNvPr id="265" name="Google Shape;265;p14"/>
          <p:cNvPicPr preferRelativeResize="0"/>
          <p:nvPr/>
        </p:nvPicPr>
        <p:blipFill rotWithShape="1">
          <a:blip r:embed="rId3">
            <a:alphaModFix/>
          </a:blip>
          <a:srcRect b="0" l="0" r="0" t="0"/>
          <a:stretch/>
        </p:blipFill>
        <p:spPr>
          <a:xfrm>
            <a:off x="686125" y="1234663"/>
            <a:ext cx="1714500" cy="352425"/>
          </a:xfrm>
          <a:prstGeom prst="rect">
            <a:avLst/>
          </a:prstGeom>
          <a:noFill/>
          <a:ln>
            <a:noFill/>
          </a:ln>
        </p:spPr>
      </p:pic>
      <p:pic>
        <p:nvPicPr>
          <p:cNvPr id="266" name="Google Shape;266;p14"/>
          <p:cNvPicPr preferRelativeResize="0"/>
          <p:nvPr/>
        </p:nvPicPr>
        <p:blipFill rotWithShape="1">
          <a:blip r:embed="rId4">
            <a:alphaModFix/>
          </a:blip>
          <a:srcRect b="0" l="0" r="0" t="0"/>
          <a:stretch/>
        </p:blipFill>
        <p:spPr>
          <a:xfrm>
            <a:off x="505150" y="1742976"/>
            <a:ext cx="1771650" cy="628650"/>
          </a:xfrm>
          <a:prstGeom prst="rect">
            <a:avLst/>
          </a:prstGeom>
          <a:noFill/>
          <a:ln>
            <a:noFill/>
          </a:ln>
        </p:spPr>
      </p:pic>
      <p:pic>
        <p:nvPicPr>
          <p:cNvPr id="267" name="Google Shape;267;p14"/>
          <p:cNvPicPr preferRelativeResize="0"/>
          <p:nvPr/>
        </p:nvPicPr>
        <p:blipFill rotWithShape="1">
          <a:blip r:embed="rId5">
            <a:alphaModFix/>
          </a:blip>
          <a:srcRect b="0" l="0" r="0" t="0"/>
          <a:stretch/>
        </p:blipFill>
        <p:spPr>
          <a:xfrm>
            <a:off x="608800" y="2527494"/>
            <a:ext cx="1564351" cy="753787"/>
          </a:xfrm>
          <a:prstGeom prst="rect">
            <a:avLst/>
          </a:prstGeom>
          <a:noFill/>
          <a:ln>
            <a:noFill/>
          </a:ln>
        </p:spPr>
      </p:pic>
      <p:pic>
        <p:nvPicPr>
          <p:cNvPr id="268" name="Google Shape;268;p14"/>
          <p:cNvPicPr preferRelativeResize="0"/>
          <p:nvPr/>
        </p:nvPicPr>
        <p:blipFill rotWithShape="1">
          <a:blip r:embed="rId6">
            <a:alphaModFix/>
          </a:blip>
          <a:srcRect b="30682" l="0" r="0" t="29056"/>
          <a:stretch/>
        </p:blipFill>
        <p:spPr>
          <a:xfrm>
            <a:off x="6324600" y="1493361"/>
            <a:ext cx="1564350" cy="365125"/>
          </a:xfrm>
          <a:prstGeom prst="rect">
            <a:avLst/>
          </a:prstGeom>
          <a:noFill/>
          <a:ln>
            <a:noFill/>
          </a:ln>
        </p:spPr>
      </p:pic>
      <p:pic>
        <p:nvPicPr>
          <p:cNvPr id="269" name="Google Shape;269;p14"/>
          <p:cNvPicPr preferRelativeResize="0"/>
          <p:nvPr/>
        </p:nvPicPr>
        <p:blipFill rotWithShape="1">
          <a:blip r:embed="rId7">
            <a:alphaModFix/>
          </a:blip>
          <a:srcRect b="0" l="0" r="0" t="0"/>
          <a:stretch/>
        </p:blipFill>
        <p:spPr>
          <a:xfrm>
            <a:off x="609925" y="3542379"/>
            <a:ext cx="1714500" cy="401836"/>
          </a:xfrm>
          <a:prstGeom prst="rect">
            <a:avLst/>
          </a:prstGeom>
          <a:noFill/>
          <a:ln>
            <a:noFill/>
          </a:ln>
        </p:spPr>
      </p:pic>
      <p:sp>
        <p:nvSpPr>
          <p:cNvPr id="270" name="Google Shape;270;p14"/>
          <p:cNvSpPr txBox="1"/>
          <p:nvPr>
            <p:ph idx="4294967295" type="subTitle"/>
          </p:nvPr>
        </p:nvSpPr>
        <p:spPr>
          <a:xfrm>
            <a:off x="2576875" y="3553251"/>
            <a:ext cx="3704100" cy="5082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800"/>
              </a:spcBef>
              <a:spcAft>
                <a:spcPts val="0"/>
              </a:spcAft>
              <a:buClr>
                <a:schemeClr val="dk1"/>
              </a:buClr>
              <a:buSzPts val="1800"/>
              <a:buFont typeface="Arial"/>
              <a:buNone/>
            </a:pPr>
            <a:r>
              <a:rPr b="0" i="0" lang="en-IN" sz="2400" u="none" cap="none" strike="noStrike">
                <a:solidFill>
                  <a:schemeClr val="dk2"/>
                </a:solidFill>
                <a:latin typeface="Gill Sans"/>
                <a:ea typeface="Gill Sans"/>
                <a:cs typeface="Gill Sans"/>
                <a:sym typeface="Gill Sans"/>
              </a:rPr>
              <a:t>Movie Lens</a:t>
            </a:r>
            <a:endParaRPr b="0" i="0" sz="2400" u="none" cap="none" strike="noStrike">
              <a:solidFill>
                <a:schemeClr val="dk2"/>
              </a:solidFill>
              <a:latin typeface="Gill Sans"/>
              <a:ea typeface="Gill Sans"/>
              <a:cs typeface="Gill Sans"/>
              <a:sym typeface="Gill Sans"/>
            </a:endParaRPr>
          </a:p>
        </p:txBody>
      </p:sp>
      <p:pic>
        <p:nvPicPr>
          <p:cNvPr id="271" name="Google Shape;271;p14"/>
          <p:cNvPicPr preferRelativeResize="0"/>
          <p:nvPr/>
        </p:nvPicPr>
        <p:blipFill rotWithShape="1">
          <a:blip r:embed="rId8">
            <a:alphaModFix/>
          </a:blip>
          <a:srcRect b="0" l="0" r="0" t="0"/>
          <a:stretch/>
        </p:blipFill>
        <p:spPr>
          <a:xfrm>
            <a:off x="6668300" y="2252725"/>
            <a:ext cx="2427737" cy="1356024"/>
          </a:xfrm>
          <a:prstGeom prst="rect">
            <a:avLst/>
          </a:prstGeom>
          <a:noFill/>
          <a:ln>
            <a:noFill/>
          </a:ln>
        </p:spPr>
      </p:pic>
      <p:pic>
        <p:nvPicPr>
          <p:cNvPr id="272" name="Google Shape;272;p14"/>
          <p:cNvPicPr preferRelativeResize="0"/>
          <p:nvPr/>
        </p:nvPicPr>
        <p:blipFill rotWithShape="1">
          <a:blip r:embed="rId9">
            <a:alphaModFix/>
          </a:blip>
          <a:srcRect b="0" l="0" r="0" t="0"/>
          <a:stretch/>
        </p:blipFill>
        <p:spPr>
          <a:xfrm>
            <a:off x="4703413" y="5181660"/>
            <a:ext cx="2427736" cy="1213865"/>
          </a:xfrm>
          <a:prstGeom prst="rect">
            <a:avLst/>
          </a:prstGeom>
          <a:noFill/>
          <a:ln>
            <a:noFill/>
          </a:ln>
        </p:spPr>
      </p:pic>
      <p:pic>
        <p:nvPicPr>
          <p:cNvPr id="273" name="Google Shape;273;p14"/>
          <p:cNvPicPr preferRelativeResize="0"/>
          <p:nvPr/>
        </p:nvPicPr>
        <p:blipFill rotWithShape="1">
          <a:blip r:embed="rId10">
            <a:alphaModFix/>
          </a:blip>
          <a:srcRect b="0" l="0" r="0" t="0"/>
          <a:stretch/>
        </p:blipFill>
        <p:spPr>
          <a:xfrm>
            <a:off x="5502375" y="4002988"/>
            <a:ext cx="1628775" cy="1152525"/>
          </a:xfrm>
          <a:prstGeom prst="rect">
            <a:avLst/>
          </a:prstGeom>
          <a:noFill/>
          <a:ln>
            <a:noFill/>
          </a:ln>
        </p:spPr>
      </p:pic>
      <p:pic>
        <p:nvPicPr>
          <p:cNvPr id="274" name="Google Shape;274;p14"/>
          <p:cNvPicPr preferRelativeResize="0"/>
          <p:nvPr/>
        </p:nvPicPr>
        <p:blipFill rotWithShape="1">
          <a:blip r:embed="rId11">
            <a:alphaModFix/>
          </a:blip>
          <a:srcRect b="0" l="0" r="0" t="0"/>
          <a:stretch/>
        </p:blipFill>
        <p:spPr>
          <a:xfrm>
            <a:off x="7361850" y="4993226"/>
            <a:ext cx="1276350" cy="1276350"/>
          </a:xfrm>
          <a:prstGeom prst="rect">
            <a:avLst/>
          </a:prstGeom>
          <a:noFill/>
          <a:ln>
            <a:noFill/>
          </a:ln>
        </p:spPr>
      </p:pic>
      <p:pic>
        <p:nvPicPr>
          <p:cNvPr id="275" name="Google Shape;275;p14"/>
          <p:cNvPicPr preferRelativeResize="0"/>
          <p:nvPr/>
        </p:nvPicPr>
        <p:blipFill rotWithShape="1">
          <a:blip r:embed="rId12">
            <a:alphaModFix/>
          </a:blip>
          <a:srcRect b="0" l="0" r="0" t="0"/>
          <a:stretch/>
        </p:blipFill>
        <p:spPr>
          <a:xfrm>
            <a:off x="8451325" y="3696151"/>
            <a:ext cx="2152650" cy="1209675"/>
          </a:xfrm>
          <a:prstGeom prst="rect">
            <a:avLst/>
          </a:prstGeom>
          <a:noFill/>
          <a:ln>
            <a:noFill/>
          </a:ln>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5"/>
          <p:cNvSpPr txBox="1"/>
          <p:nvPr>
            <p:ph type="title"/>
          </p:nvPr>
        </p:nvSpPr>
        <p:spPr>
          <a:xfrm>
            <a:off x="646981" y="144962"/>
            <a:ext cx="10601863" cy="579657"/>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lang="en-IN"/>
              <a:t>System Architecture</a:t>
            </a:r>
            <a:endParaRPr b="0"/>
          </a:p>
        </p:txBody>
      </p:sp>
      <p:sp>
        <p:nvSpPr>
          <p:cNvPr id="281" name="Google Shape;281;p15"/>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pic>
        <p:nvPicPr>
          <p:cNvPr id="282" name="Google Shape;282;p15"/>
          <p:cNvPicPr preferRelativeResize="0"/>
          <p:nvPr/>
        </p:nvPicPr>
        <p:blipFill>
          <a:blip r:embed="rId3">
            <a:alphaModFix/>
          </a:blip>
          <a:stretch>
            <a:fillRect/>
          </a:stretch>
        </p:blipFill>
        <p:spPr>
          <a:xfrm>
            <a:off x="1781175" y="937250"/>
            <a:ext cx="7658001" cy="4989199"/>
          </a:xfrm>
          <a:prstGeom prst="rect">
            <a:avLst/>
          </a:prstGeom>
          <a:noFill/>
          <a:ln>
            <a:noFill/>
          </a:ln>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0efa37cfc2_0_13"/>
          <p:cNvSpPr txBox="1"/>
          <p:nvPr>
            <p:ph type="title"/>
          </p:nvPr>
        </p:nvSpPr>
        <p:spPr>
          <a:xfrm>
            <a:off x="646981" y="144962"/>
            <a:ext cx="10602000" cy="579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IN"/>
              <a:t>Implementation</a:t>
            </a:r>
            <a:endParaRPr/>
          </a:p>
        </p:txBody>
      </p:sp>
      <p:sp>
        <p:nvSpPr>
          <p:cNvPr id="289" name="Google Shape;289;g20efa37cfc2_0_13"/>
          <p:cNvSpPr txBox="1"/>
          <p:nvPr>
            <p:ph idx="1" type="body"/>
          </p:nvPr>
        </p:nvSpPr>
        <p:spPr>
          <a:xfrm>
            <a:off x="646981" y="897147"/>
            <a:ext cx="10602000" cy="4919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90" name="Google Shape;290;g20efa37cfc2_0_13"/>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291" name="Google Shape;291;g20efa37cfc2_0_13"/>
          <p:cNvPicPr preferRelativeResize="0"/>
          <p:nvPr/>
        </p:nvPicPr>
        <p:blipFill>
          <a:blip r:embed="rId3">
            <a:alphaModFix/>
          </a:blip>
          <a:stretch>
            <a:fillRect/>
          </a:stretch>
        </p:blipFill>
        <p:spPr>
          <a:xfrm>
            <a:off x="646975" y="897150"/>
            <a:ext cx="5082750" cy="4075349"/>
          </a:xfrm>
          <a:prstGeom prst="rect">
            <a:avLst/>
          </a:prstGeom>
          <a:noFill/>
          <a:ln>
            <a:noFill/>
          </a:ln>
        </p:spPr>
      </p:pic>
      <p:pic>
        <p:nvPicPr>
          <p:cNvPr id="292" name="Google Shape;292;g20efa37cfc2_0_13"/>
          <p:cNvPicPr preferRelativeResize="0"/>
          <p:nvPr/>
        </p:nvPicPr>
        <p:blipFill>
          <a:blip r:embed="rId4">
            <a:alphaModFix/>
          </a:blip>
          <a:stretch>
            <a:fillRect/>
          </a:stretch>
        </p:blipFill>
        <p:spPr>
          <a:xfrm>
            <a:off x="6760850" y="1090623"/>
            <a:ext cx="3838200" cy="4252900"/>
          </a:xfrm>
          <a:prstGeom prst="rect">
            <a:avLst/>
          </a:prstGeom>
          <a:noFill/>
          <a:ln>
            <a:noFill/>
          </a:ln>
        </p:spPr>
      </p:pic>
      <p:sp>
        <p:nvSpPr>
          <p:cNvPr id="293" name="Google Shape;293;g20efa37cfc2_0_13"/>
          <p:cNvSpPr txBox="1"/>
          <p:nvPr/>
        </p:nvSpPr>
        <p:spPr>
          <a:xfrm>
            <a:off x="2114525" y="4972500"/>
            <a:ext cx="306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400">
                <a:latin typeface="Gill Sans"/>
                <a:ea typeface="Gill Sans"/>
                <a:cs typeface="Gill Sans"/>
                <a:sym typeface="Gill Sans"/>
              </a:rPr>
              <a:t>Cosine Similarity</a:t>
            </a:r>
            <a:endParaRPr sz="2400">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0efa37cfc2_0_22"/>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00" name="Google Shape;300;g20efa37cfc2_0_22"/>
          <p:cNvPicPr preferRelativeResize="0"/>
          <p:nvPr/>
        </p:nvPicPr>
        <p:blipFill>
          <a:blip r:embed="rId3">
            <a:alphaModFix/>
          </a:blip>
          <a:stretch>
            <a:fillRect/>
          </a:stretch>
        </p:blipFill>
        <p:spPr>
          <a:xfrm>
            <a:off x="356800" y="1170375"/>
            <a:ext cx="10496550" cy="3195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0efa37cfc2_0_31"/>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07" name="Google Shape;307;g20efa37cfc2_0_31"/>
          <p:cNvPicPr preferRelativeResize="0"/>
          <p:nvPr/>
        </p:nvPicPr>
        <p:blipFill>
          <a:blip r:embed="rId3">
            <a:alphaModFix/>
          </a:blip>
          <a:stretch>
            <a:fillRect/>
          </a:stretch>
        </p:blipFill>
        <p:spPr>
          <a:xfrm>
            <a:off x="2304012" y="139575"/>
            <a:ext cx="7583975" cy="5715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0efa37cfc2_0_37"/>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14" name="Google Shape;314;g20efa37cfc2_0_37"/>
          <p:cNvPicPr preferRelativeResize="0"/>
          <p:nvPr/>
        </p:nvPicPr>
        <p:blipFill>
          <a:blip r:embed="rId3">
            <a:alphaModFix/>
          </a:blip>
          <a:stretch>
            <a:fillRect/>
          </a:stretch>
        </p:blipFill>
        <p:spPr>
          <a:xfrm>
            <a:off x="0" y="276919"/>
            <a:ext cx="11887199" cy="1154997"/>
          </a:xfrm>
          <a:prstGeom prst="rect">
            <a:avLst/>
          </a:prstGeom>
          <a:noFill/>
          <a:ln>
            <a:noFill/>
          </a:ln>
        </p:spPr>
      </p:pic>
      <p:pic>
        <p:nvPicPr>
          <p:cNvPr id="315" name="Google Shape;315;g20efa37cfc2_0_37"/>
          <p:cNvPicPr preferRelativeResize="0"/>
          <p:nvPr/>
        </p:nvPicPr>
        <p:blipFill>
          <a:blip r:embed="rId4">
            <a:alphaModFix/>
          </a:blip>
          <a:stretch>
            <a:fillRect/>
          </a:stretch>
        </p:blipFill>
        <p:spPr>
          <a:xfrm>
            <a:off x="191288" y="1858304"/>
            <a:ext cx="2809875" cy="1152525"/>
          </a:xfrm>
          <a:prstGeom prst="rect">
            <a:avLst/>
          </a:prstGeom>
          <a:noFill/>
          <a:ln>
            <a:noFill/>
          </a:ln>
        </p:spPr>
      </p:pic>
      <p:pic>
        <p:nvPicPr>
          <p:cNvPr id="316" name="Google Shape;316;g20efa37cfc2_0_37"/>
          <p:cNvPicPr preferRelativeResize="0"/>
          <p:nvPr/>
        </p:nvPicPr>
        <p:blipFill>
          <a:blip r:embed="rId5">
            <a:alphaModFix/>
          </a:blip>
          <a:stretch>
            <a:fillRect/>
          </a:stretch>
        </p:blipFill>
        <p:spPr>
          <a:xfrm>
            <a:off x="4491025" y="1582391"/>
            <a:ext cx="3209925" cy="762000"/>
          </a:xfrm>
          <a:prstGeom prst="rect">
            <a:avLst/>
          </a:prstGeom>
          <a:noFill/>
          <a:ln>
            <a:noFill/>
          </a:ln>
        </p:spPr>
      </p:pic>
      <p:pic>
        <p:nvPicPr>
          <p:cNvPr id="317" name="Google Shape;317;g20efa37cfc2_0_37"/>
          <p:cNvPicPr preferRelativeResize="0"/>
          <p:nvPr/>
        </p:nvPicPr>
        <p:blipFill>
          <a:blip r:embed="rId6">
            <a:alphaModFix/>
          </a:blip>
          <a:stretch>
            <a:fillRect/>
          </a:stretch>
        </p:blipFill>
        <p:spPr>
          <a:xfrm>
            <a:off x="3805063" y="2344391"/>
            <a:ext cx="5391323" cy="41040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0efa37cfc2_0_48"/>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24" name="Google Shape;324;g20efa37cfc2_0_48"/>
          <p:cNvPicPr preferRelativeResize="0"/>
          <p:nvPr/>
        </p:nvPicPr>
        <p:blipFill>
          <a:blip r:embed="rId3">
            <a:alphaModFix/>
          </a:blip>
          <a:stretch>
            <a:fillRect/>
          </a:stretch>
        </p:blipFill>
        <p:spPr>
          <a:xfrm>
            <a:off x="36038" y="1168494"/>
            <a:ext cx="3324225" cy="390525"/>
          </a:xfrm>
          <a:prstGeom prst="rect">
            <a:avLst/>
          </a:prstGeom>
          <a:noFill/>
          <a:ln>
            <a:noFill/>
          </a:ln>
        </p:spPr>
      </p:pic>
      <p:pic>
        <p:nvPicPr>
          <p:cNvPr id="325" name="Google Shape;325;g20efa37cfc2_0_48"/>
          <p:cNvPicPr preferRelativeResize="0"/>
          <p:nvPr/>
        </p:nvPicPr>
        <p:blipFill rotWithShape="1">
          <a:blip r:embed="rId4">
            <a:alphaModFix/>
          </a:blip>
          <a:srcRect b="0" l="1730" r="-1730" t="0"/>
          <a:stretch/>
        </p:blipFill>
        <p:spPr>
          <a:xfrm>
            <a:off x="3360275" y="100950"/>
            <a:ext cx="7930525" cy="58890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0efa37d032_1_0"/>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32" name="Google Shape;332;g20efa37d032_1_0"/>
          <p:cNvPicPr preferRelativeResize="0"/>
          <p:nvPr/>
        </p:nvPicPr>
        <p:blipFill>
          <a:blip r:embed="rId3">
            <a:alphaModFix/>
          </a:blip>
          <a:stretch>
            <a:fillRect/>
          </a:stretch>
        </p:blipFill>
        <p:spPr>
          <a:xfrm>
            <a:off x="1642000" y="1068749"/>
            <a:ext cx="9149952" cy="4231851"/>
          </a:xfrm>
          <a:prstGeom prst="rect">
            <a:avLst/>
          </a:prstGeom>
          <a:noFill/>
          <a:ln>
            <a:noFill/>
          </a:ln>
        </p:spPr>
      </p:pic>
      <p:sp>
        <p:nvSpPr>
          <p:cNvPr id="333" name="Google Shape;333;g20efa37d032_1_0"/>
          <p:cNvSpPr txBox="1"/>
          <p:nvPr>
            <p:ph idx="4294967295" type="title"/>
          </p:nvPr>
        </p:nvSpPr>
        <p:spPr>
          <a:xfrm>
            <a:off x="646981" y="144962"/>
            <a:ext cx="10602000" cy="579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IN"/>
              <a:t>Frontend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0efa37d032_1_51"/>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40" name="Google Shape;340;g20efa37d032_1_51"/>
          <p:cNvPicPr preferRelativeResize="0"/>
          <p:nvPr/>
        </p:nvPicPr>
        <p:blipFill>
          <a:blip r:embed="rId3">
            <a:alphaModFix/>
          </a:blip>
          <a:stretch>
            <a:fillRect/>
          </a:stretch>
        </p:blipFill>
        <p:spPr>
          <a:xfrm>
            <a:off x="860325" y="862275"/>
            <a:ext cx="9495998" cy="4433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0efa37d032_1_15"/>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47" name="Google Shape;347;g20efa37d032_1_15"/>
          <p:cNvPicPr preferRelativeResize="0"/>
          <p:nvPr/>
        </p:nvPicPr>
        <p:blipFill>
          <a:blip r:embed="rId3">
            <a:alphaModFix/>
          </a:blip>
          <a:stretch>
            <a:fillRect/>
          </a:stretch>
        </p:blipFill>
        <p:spPr>
          <a:xfrm>
            <a:off x="934100" y="901600"/>
            <a:ext cx="9981599" cy="4561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ph type="title"/>
          </p:nvPr>
        </p:nvSpPr>
        <p:spPr>
          <a:xfrm>
            <a:off x="646981" y="144962"/>
            <a:ext cx="10601863" cy="579657"/>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lang="en-IN"/>
              <a:t>Abstract</a:t>
            </a:r>
            <a:endParaRPr/>
          </a:p>
        </p:txBody>
      </p:sp>
      <p:sp>
        <p:nvSpPr>
          <p:cNvPr id="109" name="Google Shape;109;p3"/>
          <p:cNvSpPr txBox="1"/>
          <p:nvPr>
            <p:ph idx="1" type="body"/>
          </p:nvPr>
        </p:nvSpPr>
        <p:spPr>
          <a:xfrm>
            <a:off x="646975" y="1517714"/>
            <a:ext cx="10209600" cy="3751869"/>
          </a:xfrm>
          <a:prstGeom prst="rect">
            <a:avLst/>
          </a:prstGeom>
          <a:noFill/>
          <a:ln>
            <a:noFill/>
          </a:ln>
        </p:spPr>
        <p:txBody>
          <a:bodyPr anchorCtr="0" anchor="t" bIns="45700" lIns="91425" spcFirstLastPara="1" rIns="91425" wrap="square" tIns="45700">
            <a:normAutofit/>
          </a:bodyPr>
          <a:lstStyle/>
          <a:p>
            <a:pPr indent="0" lvl="0" marL="76200" rtl="0" algn="just">
              <a:lnSpc>
                <a:spcPct val="90000"/>
              </a:lnSpc>
              <a:spcBef>
                <a:spcPts val="0"/>
              </a:spcBef>
              <a:spcAft>
                <a:spcPts val="0"/>
              </a:spcAft>
              <a:buSzPts val="2400"/>
              <a:buNone/>
            </a:pPr>
            <a:r>
              <a:rPr lang="en-IN"/>
              <a:t>A new movie recommendation system has been developed using movie descriptions and various features. It provides highly accurate and personalized recommendations based on </a:t>
            </a:r>
            <a:r>
              <a:rPr lang="en-IN"/>
              <a:t>movie description analysis as compared to other models. </a:t>
            </a:r>
            <a:r>
              <a:rPr lang="en-IN"/>
              <a:t>The system's use of additional factors like cast, director, country, rating, and genre further enhances its tailored suggestions. Overall, it significantly improves the movie watching experience by delivering precise and individualized recommendations.</a:t>
            </a:r>
            <a:endParaRPr/>
          </a:p>
          <a:p>
            <a:pPr indent="0" lvl="0" marL="76200" rtl="0" algn="just">
              <a:lnSpc>
                <a:spcPct val="90000"/>
              </a:lnSpc>
              <a:spcBef>
                <a:spcPts val="0"/>
              </a:spcBef>
              <a:spcAft>
                <a:spcPts val="0"/>
              </a:spcAft>
              <a:buSzPts val="2400"/>
              <a:buNone/>
            </a:pPr>
            <a:r>
              <a:t/>
            </a:r>
            <a:endParaRPr/>
          </a:p>
          <a:p>
            <a:pPr indent="-228600" lvl="0" marL="457200" rtl="0" algn="l">
              <a:lnSpc>
                <a:spcPct val="90000"/>
              </a:lnSpc>
              <a:spcBef>
                <a:spcPts val="1000"/>
              </a:spcBef>
              <a:spcAft>
                <a:spcPts val="0"/>
              </a:spcAft>
              <a:buClr>
                <a:schemeClr val="dk1"/>
              </a:buClr>
              <a:buSzPts val="2400"/>
              <a:buNone/>
            </a:pPr>
            <a:r>
              <a:t/>
            </a:r>
            <a:endParaRPr/>
          </a:p>
        </p:txBody>
      </p:sp>
      <p:sp>
        <p:nvSpPr>
          <p:cNvPr id="110" name="Google Shape;110;p3"/>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0efa37d032_1_22"/>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54" name="Google Shape;354;g20efa37d032_1_22"/>
          <p:cNvPicPr preferRelativeResize="0"/>
          <p:nvPr/>
        </p:nvPicPr>
        <p:blipFill>
          <a:blip r:embed="rId3">
            <a:alphaModFix/>
          </a:blip>
          <a:stretch>
            <a:fillRect/>
          </a:stretch>
        </p:blipFill>
        <p:spPr>
          <a:xfrm>
            <a:off x="860325" y="1024474"/>
            <a:ext cx="9633523" cy="4335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0efa37d032_1_30"/>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61" name="Google Shape;361;g20efa37d032_1_30"/>
          <p:cNvPicPr preferRelativeResize="0"/>
          <p:nvPr/>
        </p:nvPicPr>
        <p:blipFill>
          <a:blip r:embed="rId3">
            <a:alphaModFix/>
          </a:blip>
          <a:stretch>
            <a:fillRect/>
          </a:stretch>
        </p:blipFill>
        <p:spPr>
          <a:xfrm>
            <a:off x="919300" y="945825"/>
            <a:ext cx="9363274" cy="42622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0efa37d032_1_37"/>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68" name="Google Shape;368;g20efa37d032_1_37"/>
          <p:cNvPicPr preferRelativeResize="0"/>
          <p:nvPr/>
        </p:nvPicPr>
        <p:blipFill>
          <a:blip r:embed="rId3">
            <a:alphaModFix/>
          </a:blip>
          <a:stretch>
            <a:fillRect/>
          </a:stretch>
        </p:blipFill>
        <p:spPr>
          <a:xfrm>
            <a:off x="1229025" y="1020725"/>
            <a:ext cx="8596326" cy="48165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0efa37d032_1_44"/>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75" name="Google Shape;375;g20efa37d032_1_44"/>
          <p:cNvPicPr preferRelativeResize="0"/>
          <p:nvPr/>
        </p:nvPicPr>
        <p:blipFill>
          <a:blip r:embed="rId3">
            <a:alphaModFix/>
          </a:blip>
          <a:stretch>
            <a:fillRect/>
          </a:stretch>
        </p:blipFill>
        <p:spPr>
          <a:xfrm>
            <a:off x="1354225" y="634849"/>
            <a:ext cx="8419351" cy="5142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45edf1f856_1_21"/>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382" name="Google Shape;382;g245edf1f856_1_21"/>
          <p:cNvPicPr preferRelativeResize="0"/>
          <p:nvPr/>
        </p:nvPicPr>
        <p:blipFill rotWithShape="1">
          <a:blip r:embed="rId3">
            <a:alphaModFix/>
          </a:blip>
          <a:srcRect b="-3492" l="583" r="583" t="1669"/>
          <a:stretch/>
        </p:blipFill>
        <p:spPr>
          <a:xfrm>
            <a:off x="760362" y="821550"/>
            <a:ext cx="10399852" cy="4855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0e99bf6a7d_0_0"/>
          <p:cNvSpPr txBox="1"/>
          <p:nvPr>
            <p:ph type="title"/>
          </p:nvPr>
        </p:nvSpPr>
        <p:spPr>
          <a:xfrm>
            <a:off x="646981" y="144962"/>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b="0" lang="en-IN"/>
              <a:t>Implementations</a:t>
            </a:r>
            <a:endParaRPr/>
          </a:p>
        </p:txBody>
      </p:sp>
      <p:sp>
        <p:nvSpPr>
          <p:cNvPr id="388" name="Google Shape;388;g20e99bf6a7d_0_0"/>
          <p:cNvSpPr txBox="1"/>
          <p:nvPr>
            <p:ph idx="12" type="sldNum"/>
          </p:nvPr>
        </p:nvSpPr>
        <p:spPr>
          <a:xfrm>
            <a:off x="224622" y="359494"/>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
        <p:nvSpPr>
          <p:cNvPr id="389" name="Google Shape;389;g20e99bf6a7d_0_0"/>
          <p:cNvSpPr txBox="1"/>
          <p:nvPr>
            <p:ph idx="4294967295" type="subTitle"/>
          </p:nvPr>
        </p:nvSpPr>
        <p:spPr>
          <a:xfrm>
            <a:off x="4458825" y="1290640"/>
            <a:ext cx="5508900" cy="2558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800"/>
              </a:spcBef>
              <a:spcAft>
                <a:spcPts val="0"/>
              </a:spcAft>
              <a:buClr>
                <a:schemeClr val="dk1"/>
              </a:buClr>
              <a:buSzPts val="1800"/>
              <a:buFont typeface="Arial"/>
              <a:buNone/>
            </a:pPr>
            <a:r>
              <a:rPr b="1" i="0" lang="en-IN" sz="6600" u="none" cap="none" strike="noStrike">
                <a:solidFill>
                  <a:schemeClr val="dk2"/>
                </a:solidFill>
                <a:latin typeface="Gill Sans"/>
                <a:ea typeface="Gill Sans"/>
                <a:cs typeface="Gill Sans"/>
                <a:sym typeface="Gill Sans"/>
              </a:rPr>
              <a:t>DEMO</a:t>
            </a:r>
            <a:endParaRPr b="1" i="0" sz="6600" u="none" cap="none" strike="noStrike">
              <a:solidFill>
                <a:schemeClr val="dk2"/>
              </a:solidFill>
              <a:latin typeface="Gill Sans"/>
              <a:ea typeface="Gill Sans"/>
              <a:cs typeface="Gill Sans"/>
              <a:sym typeface="Gill Sans"/>
            </a:endParaRPr>
          </a:p>
        </p:txBody>
      </p:sp>
      <p:sp>
        <p:nvSpPr>
          <p:cNvPr id="390" name="Google Shape;390;g20e99bf6a7d_0_0"/>
          <p:cNvSpPr txBox="1"/>
          <p:nvPr>
            <p:ph idx="4294967295" type="subTitle"/>
          </p:nvPr>
        </p:nvSpPr>
        <p:spPr>
          <a:xfrm>
            <a:off x="2424175" y="3429000"/>
            <a:ext cx="7047600" cy="2025600"/>
          </a:xfrm>
          <a:prstGeom prst="rect">
            <a:avLst/>
          </a:prstGeom>
          <a:noFill/>
          <a:ln>
            <a:noFill/>
          </a:ln>
        </p:spPr>
        <p:txBody>
          <a:bodyPr anchorCtr="0" anchor="t" bIns="34275" lIns="68575" spcFirstLastPara="1" rIns="68575" wrap="square" tIns="34275">
            <a:normAutofit/>
          </a:bodyPr>
          <a:lstStyle/>
          <a:p>
            <a:pPr indent="0" lvl="0" marL="0" rtl="0" algn="l">
              <a:lnSpc>
                <a:spcPct val="70000"/>
              </a:lnSpc>
              <a:spcBef>
                <a:spcPts val="800"/>
              </a:spcBef>
              <a:spcAft>
                <a:spcPts val="0"/>
              </a:spcAft>
              <a:buClr>
                <a:schemeClr val="dk1"/>
              </a:buClr>
              <a:buSzPts val="1395"/>
              <a:buFont typeface="Arial"/>
              <a:buNone/>
            </a:pPr>
            <a:r>
              <a:rPr b="1" lang="en-IN" sz="2515" u="sng">
                <a:solidFill>
                  <a:schemeClr val="hlink"/>
                </a:solidFill>
                <a:latin typeface="Fira Code"/>
                <a:ea typeface="Fira Code"/>
                <a:cs typeface="Fira Code"/>
                <a:sym typeface="Fira Code"/>
                <a:hlinkClick r:id="rId3"/>
              </a:rPr>
              <a:t>https://recommend-movies.vercel.app/</a:t>
            </a:r>
            <a:endParaRPr b="1" sz="2515">
              <a:solidFill>
                <a:schemeClr val="dk2"/>
              </a:solidFill>
              <a:latin typeface="Fira Code"/>
              <a:ea typeface="Fira Code"/>
              <a:cs typeface="Fira Code"/>
              <a:sym typeface="Fira Code"/>
            </a:endParaRPr>
          </a:p>
          <a:p>
            <a:pPr indent="0" lvl="0" marL="0" marR="0" rtl="0" algn="l">
              <a:lnSpc>
                <a:spcPct val="70000"/>
              </a:lnSpc>
              <a:spcBef>
                <a:spcPts val="800"/>
              </a:spcBef>
              <a:spcAft>
                <a:spcPts val="0"/>
              </a:spcAft>
              <a:buClr>
                <a:schemeClr val="dk1"/>
              </a:buClr>
              <a:buSzPts val="1395"/>
              <a:buFont typeface="Arial"/>
              <a:buNone/>
            </a:pPr>
            <a:r>
              <a:t/>
            </a:r>
            <a:endParaRPr b="1" sz="2515">
              <a:solidFill>
                <a:schemeClr val="dk2"/>
              </a:solidFill>
              <a:latin typeface="Fira Code"/>
              <a:ea typeface="Fira Code"/>
              <a:cs typeface="Fira Code"/>
              <a:sym typeface="Fira Code"/>
            </a:endParaRPr>
          </a:p>
        </p:txBody>
      </p: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45edf1f856_1_3"/>
          <p:cNvSpPr txBox="1"/>
          <p:nvPr>
            <p:ph type="title"/>
          </p:nvPr>
        </p:nvSpPr>
        <p:spPr>
          <a:xfrm>
            <a:off x="646981" y="144962"/>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lang="en-IN"/>
              <a:t>Result</a:t>
            </a:r>
            <a:endParaRPr/>
          </a:p>
        </p:txBody>
      </p:sp>
      <p:sp>
        <p:nvSpPr>
          <p:cNvPr id="396" name="Google Shape;396;g245edf1f856_1_3"/>
          <p:cNvSpPr txBox="1"/>
          <p:nvPr>
            <p:ph idx="12" type="sldNum"/>
          </p:nvPr>
        </p:nvSpPr>
        <p:spPr>
          <a:xfrm>
            <a:off x="224622" y="359494"/>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pic>
        <p:nvPicPr>
          <p:cNvPr id="397" name="Google Shape;397;g245edf1f856_1_3"/>
          <p:cNvPicPr preferRelativeResize="0"/>
          <p:nvPr/>
        </p:nvPicPr>
        <p:blipFill>
          <a:blip r:embed="rId3">
            <a:alphaModFix/>
          </a:blip>
          <a:stretch>
            <a:fillRect/>
          </a:stretch>
        </p:blipFill>
        <p:spPr>
          <a:xfrm>
            <a:off x="758525" y="1088900"/>
            <a:ext cx="5871776" cy="4034151"/>
          </a:xfrm>
          <a:prstGeom prst="rect">
            <a:avLst/>
          </a:prstGeom>
          <a:noFill/>
          <a:ln>
            <a:noFill/>
          </a:ln>
        </p:spPr>
      </p:pic>
      <p:sp>
        <p:nvSpPr>
          <p:cNvPr id="398" name="Google Shape;398;g245edf1f856_1_3"/>
          <p:cNvSpPr txBox="1"/>
          <p:nvPr>
            <p:ph idx="1" type="body"/>
          </p:nvPr>
        </p:nvSpPr>
        <p:spPr>
          <a:xfrm>
            <a:off x="6982150" y="1088900"/>
            <a:ext cx="4103400" cy="4325700"/>
          </a:xfrm>
          <a:prstGeom prst="rect">
            <a:avLst/>
          </a:prstGeom>
          <a:noFill/>
          <a:ln>
            <a:noFill/>
          </a:ln>
        </p:spPr>
        <p:txBody>
          <a:bodyPr anchorCtr="0" anchor="t" bIns="45700" lIns="91425" spcFirstLastPara="1" rIns="91425" wrap="square" tIns="45700">
            <a:normAutofit fontScale="85000" lnSpcReduction="10000"/>
          </a:bodyPr>
          <a:lstStyle/>
          <a:p>
            <a:pPr indent="0" lvl="0" marL="76200" rtl="0" algn="l">
              <a:lnSpc>
                <a:spcPct val="90000"/>
              </a:lnSpc>
              <a:spcBef>
                <a:spcPts val="0"/>
              </a:spcBef>
              <a:spcAft>
                <a:spcPts val="0"/>
              </a:spcAft>
              <a:buSzPct val="100000"/>
              <a:buNone/>
            </a:pPr>
            <a:r>
              <a:t/>
            </a:r>
            <a:endParaRPr/>
          </a:p>
          <a:p>
            <a:pPr indent="0" lvl="0" marL="76200" rtl="0" algn="just">
              <a:lnSpc>
                <a:spcPct val="90000"/>
              </a:lnSpc>
              <a:spcBef>
                <a:spcPts val="0"/>
              </a:spcBef>
              <a:spcAft>
                <a:spcPts val="0"/>
              </a:spcAft>
              <a:buSzPct val="100000"/>
              <a:buNone/>
            </a:pPr>
            <a:r>
              <a:rPr lang="en-IN"/>
              <a:t>In summary, a movie recommendation system was implemented using various machine learning models such as SVM, KNN, Surprise Baseline Predictor, Matrix Factorization, and XGBoost. However, a description analysis model along with cast, director, country, rating, and genres as features was found  as the best one in terms of RMSE value. This model was used to recommend movies to users and this model was implemented in our project finally.</a:t>
            </a:r>
            <a:endParaRPr/>
          </a:p>
          <a:p>
            <a:pPr indent="-228600" lvl="0" marL="457200" rtl="0" algn="l">
              <a:lnSpc>
                <a:spcPct val="90000"/>
              </a:lnSpc>
              <a:spcBef>
                <a:spcPts val="0"/>
              </a:spcBef>
              <a:spcAft>
                <a:spcPts val="0"/>
              </a:spcAft>
              <a:buSzPct val="100000"/>
              <a:buNone/>
            </a:pPr>
            <a:r>
              <a:t/>
            </a:r>
            <a:endParaRPr/>
          </a:p>
          <a:p>
            <a:pPr indent="-76200" lvl="0" marL="228600" rtl="0" algn="l">
              <a:lnSpc>
                <a:spcPct val="90000"/>
              </a:lnSpc>
              <a:spcBef>
                <a:spcPts val="0"/>
              </a:spcBef>
              <a:spcAft>
                <a:spcPts val="0"/>
              </a:spcAft>
              <a:buClr>
                <a:schemeClr val="dk1"/>
              </a:buClr>
              <a:buSzPct val="100000"/>
              <a:buNone/>
            </a:pPr>
            <a:r>
              <a:t/>
            </a:r>
            <a:endParaRP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45edf1f856_0_12"/>
          <p:cNvSpPr txBox="1"/>
          <p:nvPr>
            <p:ph type="title"/>
          </p:nvPr>
        </p:nvSpPr>
        <p:spPr>
          <a:xfrm>
            <a:off x="646981" y="144962"/>
            <a:ext cx="10602000" cy="579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45edf1f856_0_12"/>
          <p:cNvSpPr txBox="1"/>
          <p:nvPr>
            <p:ph idx="1" type="body"/>
          </p:nvPr>
        </p:nvSpPr>
        <p:spPr>
          <a:xfrm>
            <a:off x="646981" y="897147"/>
            <a:ext cx="10602000" cy="4919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06" name="Google Shape;406;g245edf1f856_0_12"/>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pic>
        <p:nvPicPr>
          <p:cNvPr id="407" name="Google Shape;407;g245edf1f856_0_12"/>
          <p:cNvPicPr preferRelativeResize="0"/>
          <p:nvPr/>
        </p:nvPicPr>
        <p:blipFill rotWithShape="1">
          <a:blip r:embed="rId3">
            <a:alphaModFix/>
          </a:blip>
          <a:srcRect b="0" l="0" r="0" t="4242"/>
          <a:stretch/>
        </p:blipFill>
        <p:spPr>
          <a:xfrm>
            <a:off x="3777625" y="424925"/>
            <a:ext cx="5080625" cy="58635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7"/>
          <p:cNvSpPr txBox="1"/>
          <p:nvPr>
            <p:ph type="title"/>
          </p:nvPr>
        </p:nvSpPr>
        <p:spPr>
          <a:xfrm>
            <a:off x="646981" y="144962"/>
            <a:ext cx="10601863" cy="579657"/>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b="0" lang="en-IN"/>
              <a:t>References</a:t>
            </a:r>
            <a:endParaRPr/>
          </a:p>
        </p:txBody>
      </p:sp>
      <p:sp>
        <p:nvSpPr>
          <p:cNvPr id="413" name="Google Shape;413;p17"/>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
        <p:nvSpPr>
          <p:cNvPr id="414" name="Google Shape;414;p17"/>
          <p:cNvSpPr txBox="1"/>
          <p:nvPr>
            <p:ph idx="1" type="body"/>
          </p:nvPr>
        </p:nvSpPr>
        <p:spPr>
          <a:xfrm>
            <a:off x="494581" y="962697"/>
            <a:ext cx="10602000" cy="4919100"/>
          </a:xfrm>
          <a:prstGeom prst="rect">
            <a:avLst/>
          </a:prstGeom>
          <a:noFill/>
          <a:ln>
            <a:noFill/>
          </a:ln>
        </p:spPr>
        <p:txBody>
          <a:bodyPr anchorCtr="0" anchor="t" bIns="45700" lIns="91425" spcFirstLastPara="1" rIns="91425" wrap="square" tIns="45700">
            <a:noAutofit/>
          </a:bodyPr>
          <a:lstStyle/>
          <a:p>
            <a:pPr indent="0" lvl="0" marL="635000" rtl="0" algn="l">
              <a:lnSpc>
                <a:spcPct val="107916"/>
              </a:lnSpc>
              <a:spcBef>
                <a:spcPts val="1200"/>
              </a:spcBef>
              <a:spcAft>
                <a:spcPts val="0"/>
              </a:spcAft>
              <a:buClr>
                <a:schemeClr val="dk1"/>
              </a:buClr>
              <a:buSzPts val="1100"/>
              <a:buFont typeface="Arial"/>
              <a:buNone/>
            </a:pPr>
            <a:r>
              <a:rPr lang="en-IN" sz="1700">
                <a:latin typeface="Times New Roman"/>
                <a:ea typeface="Times New Roman"/>
                <a:cs typeface="Times New Roman"/>
                <a:sym typeface="Times New Roman"/>
              </a:rPr>
              <a:t>Afoudi, Yassine, et al. “Hybrid Recommendation System Combined Content-based Filtering and Collaborative Prediction Using Artificial Neural Network.” </a:t>
            </a:r>
            <a:r>
              <a:rPr i="1" lang="en-IN" sz="1700">
                <a:latin typeface="Times New Roman"/>
                <a:ea typeface="Times New Roman"/>
                <a:cs typeface="Times New Roman"/>
                <a:sym typeface="Times New Roman"/>
              </a:rPr>
              <a:t>Simulation Modelling Practice and Theory</a:t>
            </a:r>
            <a:r>
              <a:rPr lang="en-IN" sz="1700">
                <a:latin typeface="Times New Roman"/>
                <a:ea typeface="Times New Roman"/>
                <a:cs typeface="Times New Roman"/>
                <a:sym typeface="Times New Roman"/>
              </a:rPr>
              <a:t>, vol. 113, Elsevier BV, Dec. 2021, p. 102375. </a:t>
            </a:r>
            <a:r>
              <a:rPr i="1" lang="en-IN" sz="1700">
                <a:latin typeface="Times New Roman"/>
                <a:ea typeface="Times New Roman"/>
                <a:cs typeface="Times New Roman"/>
                <a:sym typeface="Times New Roman"/>
              </a:rPr>
              <a:t>Crossref</a:t>
            </a:r>
            <a:r>
              <a:rPr lang="en-IN" sz="1700">
                <a:latin typeface="Times New Roman"/>
                <a:ea typeface="Times New Roman"/>
                <a:cs typeface="Times New Roman"/>
                <a:sym typeface="Times New Roman"/>
              </a:rPr>
              <a:t>, https://doi.org/10.1016/j.simpat.2021.102375.</a:t>
            </a:r>
            <a:endParaRPr sz="1700">
              <a:latin typeface="Times New Roman"/>
              <a:ea typeface="Times New Roman"/>
              <a:cs typeface="Times New Roman"/>
              <a:sym typeface="Times New Roman"/>
            </a:endParaRPr>
          </a:p>
          <a:p>
            <a:pPr indent="0" lvl="0" marL="635000" rtl="0" algn="l">
              <a:lnSpc>
                <a:spcPct val="107916"/>
              </a:lnSpc>
              <a:spcBef>
                <a:spcPts val="1200"/>
              </a:spcBef>
              <a:spcAft>
                <a:spcPts val="0"/>
              </a:spcAft>
              <a:buClr>
                <a:schemeClr val="dk1"/>
              </a:buClr>
              <a:buSzPts val="1100"/>
              <a:buFont typeface="Arial"/>
              <a:buNone/>
            </a:pPr>
            <a:r>
              <a:rPr lang="en-IN" sz="1700">
                <a:latin typeface="Times New Roman"/>
                <a:ea typeface="Times New Roman"/>
                <a:cs typeface="Times New Roman"/>
                <a:sym typeface="Times New Roman"/>
              </a:rPr>
              <a:t>Ekstrand, Michael D. “Collaborative Filtering Recommender Systems.” </a:t>
            </a:r>
            <a:r>
              <a:rPr i="1" lang="en-IN" sz="1700">
                <a:latin typeface="Times New Roman"/>
                <a:ea typeface="Times New Roman"/>
                <a:cs typeface="Times New Roman"/>
                <a:sym typeface="Times New Roman"/>
              </a:rPr>
              <a:t>Foundations and Trends® in Human–Computer Interaction</a:t>
            </a:r>
            <a:r>
              <a:rPr lang="en-IN" sz="1700">
                <a:latin typeface="Times New Roman"/>
                <a:ea typeface="Times New Roman"/>
                <a:cs typeface="Times New Roman"/>
                <a:sym typeface="Times New Roman"/>
              </a:rPr>
              <a:t>, vol. 4, no. 2, Now Publishers, 2011, pp. 81–173. </a:t>
            </a:r>
            <a:r>
              <a:rPr i="1" lang="en-IN" sz="1700">
                <a:latin typeface="Times New Roman"/>
                <a:ea typeface="Times New Roman"/>
                <a:cs typeface="Times New Roman"/>
                <a:sym typeface="Times New Roman"/>
              </a:rPr>
              <a:t>Crossref</a:t>
            </a:r>
            <a:r>
              <a:rPr lang="en-IN" sz="1700">
                <a:latin typeface="Times New Roman"/>
                <a:ea typeface="Times New Roman"/>
                <a:cs typeface="Times New Roman"/>
                <a:sym typeface="Times New Roman"/>
              </a:rPr>
              <a:t>, https://doi.org/10.1561/1100000009.</a:t>
            </a:r>
            <a:endParaRPr sz="1700">
              <a:latin typeface="Times New Roman"/>
              <a:ea typeface="Times New Roman"/>
              <a:cs typeface="Times New Roman"/>
              <a:sym typeface="Times New Roman"/>
            </a:endParaRPr>
          </a:p>
          <a:p>
            <a:pPr indent="0" lvl="0" marL="635000" rtl="0" algn="l">
              <a:lnSpc>
                <a:spcPct val="107916"/>
              </a:lnSpc>
              <a:spcBef>
                <a:spcPts val="1200"/>
              </a:spcBef>
              <a:spcAft>
                <a:spcPts val="0"/>
              </a:spcAft>
              <a:buClr>
                <a:schemeClr val="dk1"/>
              </a:buClr>
              <a:buSzPts val="1100"/>
              <a:buFont typeface="Arial"/>
              <a:buNone/>
            </a:pPr>
            <a:r>
              <a:rPr lang="en-IN" sz="1700">
                <a:latin typeface="Times New Roman"/>
                <a:ea typeface="Times New Roman"/>
                <a:cs typeface="Times New Roman"/>
                <a:sym typeface="Times New Roman"/>
              </a:rPr>
              <a:t>Sarwar, Badrul, et al. “Item-based Collaborative Filtering Recommendation Algorithms.” </a:t>
            </a:r>
            <a:r>
              <a:rPr i="1" lang="en-IN" sz="1700">
                <a:latin typeface="Times New Roman"/>
                <a:ea typeface="Times New Roman"/>
                <a:cs typeface="Times New Roman"/>
                <a:sym typeface="Times New Roman"/>
              </a:rPr>
              <a:t>Proceedings of the 10th International Conference on World Wide Web</a:t>
            </a:r>
            <a:r>
              <a:rPr lang="en-IN" sz="1700">
                <a:latin typeface="Times New Roman"/>
                <a:ea typeface="Times New Roman"/>
                <a:cs typeface="Times New Roman"/>
                <a:sym typeface="Times New Roman"/>
              </a:rPr>
              <a:t>, USA, ACM, Apr. 2001. </a:t>
            </a:r>
            <a:r>
              <a:rPr i="1" lang="en-IN" sz="1700">
                <a:latin typeface="Times New Roman"/>
                <a:ea typeface="Times New Roman"/>
                <a:cs typeface="Times New Roman"/>
                <a:sym typeface="Times New Roman"/>
              </a:rPr>
              <a:t>Crossref</a:t>
            </a:r>
            <a:r>
              <a:rPr lang="en-IN" sz="1700">
                <a:latin typeface="Times New Roman"/>
                <a:ea typeface="Times New Roman"/>
                <a:cs typeface="Times New Roman"/>
                <a:sym typeface="Times New Roman"/>
              </a:rPr>
              <a:t>, https://doi.org/10.1145/371920.372071.</a:t>
            </a:r>
            <a:endParaRPr sz="1700">
              <a:latin typeface="Times New Roman"/>
              <a:ea typeface="Times New Roman"/>
              <a:cs typeface="Times New Roman"/>
              <a:sym typeface="Times New Roman"/>
            </a:endParaRPr>
          </a:p>
          <a:p>
            <a:pPr indent="0" lvl="0" marL="635000" rtl="0" algn="l">
              <a:lnSpc>
                <a:spcPct val="107916"/>
              </a:lnSpc>
              <a:spcBef>
                <a:spcPts val="1200"/>
              </a:spcBef>
              <a:spcAft>
                <a:spcPts val="0"/>
              </a:spcAft>
              <a:buClr>
                <a:schemeClr val="dk1"/>
              </a:buClr>
              <a:buSzPts val="1100"/>
              <a:buFont typeface="Arial"/>
              <a:buNone/>
            </a:pPr>
            <a:r>
              <a:rPr lang="en-IN" sz="1700">
                <a:latin typeface="Times New Roman"/>
                <a:ea typeface="Times New Roman"/>
                <a:cs typeface="Times New Roman"/>
                <a:sym typeface="Times New Roman"/>
              </a:rPr>
              <a:t>Pavitha, N., et al. “Movie Recommendation and Sentiment Analysis Using Machine Learning.” </a:t>
            </a:r>
            <a:r>
              <a:rPr i="1" lang="en-IN" sz="1700">
                <a:latin typeface="Times New Roman"/>
                <a:ea typeface="Times New Roman"/>
                <a:cs typeface="Times New Roman"/>
                <a:sym typeface="Times New Roman"/>
              </a:rPr>
              <a:t>Global Transitions Proceedings</a:t>
            </a:r>
            <a:r>
              <a:rPr lang="en-IN" sz="1700">
                <a:latin typeface="Times New Roman"/>
                <a:ea typeface="Times New Roman"/>
                <a:cs typeface="Times New Roman"/>
                <a:sym typeface="Times New Roman"/>
              </a:rPr>
              <a:t>, vol. 3, no. 1, Elsevier BV, June 2022, pp. 279–84. </a:t>
            </a:r>
            <a:r>
              <a:rPr i="1" lang="en-IN" sz="1700">
                <a:latin typeface="Times New Roman"/>
                <a:ea typeface="Times New Roman"/>
                <a:cs typeface="Times New Roman"/>
                <a:sym typeface="Times New Roman"/>
              </a:rPr>
              <a:t>Crossref</a:t>
            </a:r>
            <a:r>
              <a:rPr lang="en-IN" sz="1700">
                <a:latin typeface="Times New Roman"/>
                <a:ea typeface="Times New Roman"/>
                <a:cs typeface="Times New Roman"/>
                <a:sym typeface="Times New Roman"/>
              </a:rPr>
              <a:t>, https://doi.org/10.1016/j.gltp.2022.03.012.</a:t>
            </a:r>
            <a:endParaRPr sz="1700">
              <a:latin typeface="Times New Roman"/>
              <a:ea typeface="Times New Roman"/>
              <a:cs typeface="Times New Roman"/>
              <a:sym typeface="Times New Roman"/>
            </a:endParaRPr>
          </a:p>
          <a:p>
            <a:pPr indent="0" lvl="0" marL="635000" rtl="0" algn="l">
              <a:lnSpc>
                <a:spcPct val="107916"/>
              </a:lnSpc>
              <a:spcBef>
                <a:spcPts val="1200"/>
              </a:spcBef>
              <a:spcAft>
                <a:spcPts val="0"/>
              </a:spcAft>
              <a:buClr>
                <a:schemeClr val="dk1"/>
              </a:buClr>
              <a:buSzPts val="1100"/>
              <a:buNone/>
            </a:pPr>
            <a:r>
              <a:rPr lang="en-IN" sz="1700">
                <a:latin typeface="Times New Roman"/>
                <a:ea typeface="Times New Roman"/>
                <a:cs typeface="Times New Roman"/>
                <a:sym typeface="Times New Roman"/>
              </a:rPr>
              <a:t>Kaleli, Cihan. “An Entropy-based Neighbor Selection Approach for Collaborative Filtering.” </a:t>
            </a:r>
            <a:r>
              <a:rPr i="1" lang="en-IN" sz="1700">
                <a:latin typeface="Times New Roman"/>
                <a:ea typeface="Times New Roman"/>
                <a:cs typeface="Times New Roman"/>
                <a:sym typeface="Times New Roman"/>
              </a:rPr>
              <a:t>Knowledge-Based Systems</a:t>
            </a:r>
            <a:r>
              <a:rPr lang="en-IN" sz="1700">
                <a:latin typeface="Times New Roman"/>
                <a:ea typeface="Times New Roman"/>
                <a:cs typeface="Times New Roman"/>
                <a:sym typeface="Times New Roman"/>
              </a:rPr>
              <a:t>, vol. 56, Elsevier BV, Jan. 2014, pp. 273–80. </a:t>
            </a:r>
            <a:r>
              <a:rPr i="1" lang="en-IN" sz="1700">
                <a:latin typeface="Times New Roman"/>
                <a:ea typeface="Times New Roman"/>
                <a:cs typeface="Times New Roman"/>
                <a:sym typeface="Times New Roman"/>
              </a:rPr>
              <a:t>Crossref</a:t>
            </a:r>
            <a:r>
              <a:rPr lang="en-IN" sz="1700">
                <a:latin typeface="Times New Roman"/>
                <a:ea typeface="Times New Roman"/>
                <a:cs typeface="Times New Roman"/>
                <a:sym typeface="Times New Roman"/>
              </a:rPr>
              <a:t>, https://doi.org/10.1016/j.knosys.2013.11.020.</a:t>
            </a:r>
            <a:endParaRPr sz="2900"/>
          </a:p>
        </p:txBody>
      </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00fac318ec_2_0"/>
          <p:cNvSpPr txBox="1"/>
          <p:nvPr>
            <p:ph type="title"/>
          </p:nvPr>
        </p:nvSpPr>
        <p:spPr>
          <a:xfrm>
            <a:off x="646981" y="144962"/>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b="0" lang="en-IN"/>
              <a:t>References</a:t>
            </a:r>
            <a:endParaRPr/>
          </a:p>
        </p:txBody>
      </p:sp>
      <p:sp>
        <p:nvSpPr>
          <p:cNvPr id="420" name="Google Shape;420;g200fac318ec_2_0"/>
          <p:cNvSpPr txBox="1"/>
          <p:nvPr>
            <p:ph idx="12" type="sldNum"/>
          </p:nvPr>
        </p:nvSpPr>
        <p:spPr>
          <a:xfrm>
            <a:off x="224622" y="359494"/>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
        <p:nvSpPr>
          <p:cNvPr id="421" name="Google Shape;421;g200fac318ec_2_0"/>
          <p:cNvSpPr txBox="1"/>
          <p:nvPr>
            <p:ph idx="1" type="body"/>
          </p:nvPr>
        </p:nvSpPr>
        <p:spPr>
          <a:xfrm>
            <a:off x="494581" y="962697"/>
            <a:ext cx="10602000" cy="4919100"/>
          </a:xfrm>
          <a:prstGeom prst="rect">
            <a:avLst/>
          </a:prstGeom>
          <a:noFill/>
          <a:ln>
            <a:noFill/>
          </a:ln>
        </p:spPr>
        <p:txBody>
          <a:bodyPr anchorCtr="0" anchor="t" bIns="45700" lIns="91425" spcFirstLastPara="1" rIns="91425" wrap="square" tIns="45700">
            <a:noAutofit/>
          </a:bodyPr>
          <a:lstStyle/>
          <a:p>
            <a:pPr indent="0" lvl="0" marL="635000" rtl="0" algn="l">
              <a:lnSpc>
                <a:spcPct val="107916"/>
              </a:lnSpc>
              <a:spcBef>
                <a:spcPts val="1200"/>
              </a:spcBef>
              <a:spcAft>
                <a:spcPts val="0"/>
              </a:spcAft>
              <a:buClr>
                <a:schemeClr val="dk1"/>
              </a:buClr>
              <a:buSzPts val="1100"/>
              <a:buNone/>
            </a:pPr>
            <a:r>
              <a:rPr lang="en-IN" sz="1700">
                <a:latin typeface="Times New Roman"/>
                <a:ea typeface="Times New Roman"/>
                <a:cs typeface="Times New Roman"/>
                <a:sym typeface="Times New Roman"/>
              </a:rPr>
              <a:t>Nathaniel G.et al. “Combining Collaborative Filtering with Personal Agents for Better Recommendations” AAAI-99 Proceedings, 1999</a:t>
            </a:r>
            <a:endParaRPr sz="1700">
              <a:latin typeface="Times New Roman"/>
              <a:ea typeface="Times New Roman"/>
              <a:cs typeface="Times New Roman"/>
              <a:sym typeface="Times New Roman"/>
            </a:endParaRPr>
          </a:p>
          <a:p>
            <a:pPr indent="0" lvl="0" marL="635000" rtl="0" algn="l">
              <a:lnSpc>
                <a:spcPct val="107916"/>
              </a:lnSpc>
              <a:spcBef>
                <a:spcPts val="1200"/>
              </a:spcBef>
              <a:spcAft>
                <a:spcPts val="0"/>
              </a:spcAft>
              <a:buClr>
                <a:schemeClr val="dk1"/>
              </a:buClr>
              <a:buSzPts val="1100"/>
              <a:buNone/>
            </a:pPr>
            <a:r>
              <a:rPr lang="en-IN" sz="1700">
                <a:latin typeface="Times New Roman"/>
                <a:ea typeface="Times New Roman"/>
                <a:cs typeface="Times New Roman"/>
                <a:sym typeface="Times New Roman"/>
              </a:rPr>
              <a:t>Geetha, G., et al. “A Hybrid Approach Using Collaborative Filtering and Content Based Filtering for Recommender System.” </a:t>
            </a:r>
            <a:r>
              <a:rPr i="1" lang="en-IN" sz="1700">
                <a:latin typeface="Times New Roman"/>
                <a:ea typeface="Times New Roman"/>
                <a:cs typeface="Times New Roman"/>
                <a:sym typeface="Times New Roman"/>
              </a:rPr>
              <a:t>Journal of Physics: Conference Series</a:t>
            </a:r>
            <a:r>
              <a:rPr lang="en-IN" sz="1700">
                <a:latin typeface="Times New Roman"/>
                <a:ea typeface="Times New Roman"/>
                <a:cs typeface="Times New Roman"/>
                <a:sym typeface="Times New Roman"/>
              </a:rPr>
              <a:t>, vol. 1000, IOP Publishing, Apr. 2018, p. 012101. </a:t>
            </a:r>
            <a:r>
              <a:rPr i="1" lang="en-IN" sz="1700">
                <a:latin typeface="Times New Roman"/>
                <a:ea typeface="Times New Roman"/>
                <a:cs typeface="Times New Roman"/>
                <a:sym typeface="Times New Roman"/>
              </a:rPr>
              <a:t>Crossref</a:t>
            </a:r>
            <a:r>
              <a:rPr lang="en-IN" sz="1700">
                <a:latin typeface="Times New Roman"/>
                <a:ea typeface="Times New Roman"/>
                <a:cs typeface="Times New Roman"/>
                <a:sym typeface="Times New Roman"/>
              </a:rPr>
              <a:t>, https://doi.org/10.1088/1742-6596/1000/1/012101.</a:t>
            </a:r>
            <a:endParaRPr sz="1700">
              <a:latin typeface="Times New Roman"/>
              <a:ea typeface="Times New Roman"/>
              <a:cs typeface="Times New Roman"/>
              <a:sym typeface="Times New Roman"/>
            </a:endParaRPr>
          </a:p>
          <a:p>
            <a:pPr indent="0" lvl="0" marL="635000" rtl="0" algn="l">
              <a:lnSpc>
                <a:spcPct val="107916"/>
              </a:lnSpc>
              <a:spcBef>
                <a:spcPts val="1200"/>
              </a:spcBef>
              <a:spcAft>
                <a:spcPts val="0"/>
              </a:spcAft>
              <a:buClr>
                <a:schemeClr val="dk1"/>
              </a:buClr>
              <a:buSzPts val="1100"/>
              <a:buNone/>
            </a:pPr>
            <a:r>
              <a:rPr lang="en-IN" sz="1700">
                <a:latin typeface="Times New Roman"/>
                <a:ea typeface="Times New Roman"/>
                <a:cs typeface="Times New Roman"/>
                <a:sym typeface="Times New Roman"/>
              </a:rPr>
              <a:t>Subramaniyaswamy, V., et al. “A Personalised Movie Recommendation System Based on Collaborative Filtering.” </a:t>
            </a:r>
            <a:r>
              <a:rPr i="1" lang="en-IN" sz="1700">
                <a:latin typeface="Times New Roman"/>
                <a:ea typeface="Times New Roman"/>
                <a:cs typeface="Times New Roman"/>
                <a:sym typeface="Times New Roman"/>
              </a:rPr>
              <a:t>International Journal of High Performance Computing and Networking</a:t>
            </a:r>
            <a:r>
              <a:rPr lang="en-IN" sz="1700">
                <a:latin typeface="Times New Roman"/>
                <a:ea typeface="Times New Roman"/>
                <a:cs typeface="Times New Roman"/>
                <a:sym typeface="Times New Roman"/>
              </a:rPr>
              <a:t>, vol. 10, no. 1/2, Inderscience Publishers, 2017, p. 54. </a:t>
            </a:r>
            <a:r>
              <a:rPr i="1" lang="en-IN" sz="1700">
                <a:latin typeface="Times New Roman"/>
                <a:ea typeface="Times New Roman"/>
                <a:cs typeface="Times New Roman"/>
                <a:sym typeface="Times New Roman"/>
              </a:rPr>
              <a:t>Crossref</a:t>
            </a:r>
            <a:r>
              <a:rPr lang="en-IN" sz="1700">
                <a:latin typeface="Times New Roman"/>
                <a:ea typeface="Times New Roman"/>
                <a:cs typeface="Times New Roman"/>
                <a:sym typeface="Times New Roman"/>
              </a:rPr>
              <a:t>, https://doi.org/10.1504/ijhpcn.2017.083199.</a:t>
            </a:r>
            <a:endParaRPr sz="1700">
              <a:latin typeface="Times New Roman"/>
              <a:ea typeface="Times New Roman"/>
              <a:cs typeface="Times New Roman"/>
              <a:sym typeface="Times New Roman"/>
            </a:endParaRPr>
          </a:p>
          <a:p>
            <a:pPr indent="0" lvl="0" marL="635000" rtl="0" algn="l">
              <a:lnSpc>
                <a:spcPct val="107916"/>
              </a:lnSpc>
              <a:spcBef>
                <a:spcPts val="1200"/>
              </a:spcBef>
              <a:spcAft>
                <a:spcPts val="0"/>
              </a:spcAft>
              <a:buClr>
                <a:schemeClr val="dk1"/>
              </a:buClr>
              <a:buSzPts val="1100"/>
              <a:buNone/>
            </a:pPr>
            <a:r>
              <a:rPr lang="en-IN" sz="1700">
                <a:latin typeface="Times New Roman"/>
                <a:ea typeface="Times New Roman"/>
                <a:cs typeface="Times New Roman"/>
                <a:sym typeface="Times New Roman"/>
              </a:rPr>
              <a:t>Song, Bo, et al. “Research on Collaborative Filtering Recommendation Algorithm Based on Mahout and User Model.” </a:t>
            </a:r>
            <a:r>
              <a:rPr i="1" lang="en-IN" sz="1700">
                <a:latin typeface="Times New Roman"/>
                <a:ea typeface="Times New Roman"/>
                <a:cs typeface="Times New Roman"/>
                <a:sym typeface="Times New Roman"/>
              </a:rPr>
              <a:t>Journal of Physics: Conference Series</a:t>
            </a:r>
            <a:r>
              <a:rPr lang="en-IN" sz="1700">
                <a:latin typeface="Times New Roman"/>
                <a:ea typeface="Times New Roman"/>
                <a:cs typeface="Times New Roman"/>
                <a:sym typeface="Times New Roman"/>
              </a:rPr>
              <a:t>, vol. 1437, no. 1, IOP Publishing, Jan. 2020, p. 012095. </a:t>
            </a:r>
            <a:r>
              <a:rPr i="1" lang="en-IN" sz="1700">
                <a:latin typeface="Times New Roman"/>
                <a:ea typeface="Times New Roman"/>
                <a:cs typeface="Times New Roman"/>
                <a:sym typeface="Times New Roman"/>
              </a:rPr>
              <a:t>Crossref</a:t>
            </a:r>
            <a:r>
              <a:rPr lang="en-IN" sz="1700">
                <a:latin typeface="Times New Roman"/>
                <a:ea typeface="Times New Roman"/>
                <a:cs typeface="Times New Roman"/>
                <a:sym typeface="Times New Roman"/>
              </a:rPr>
              <a:t>, https://doi.org/10.1088/1742-6596/1437/1/012095.</a:t>
            </a:r>
            <a:endParaRPr sz="1700">
              <a:latin typeface="Times New Roman"/>
              <a:ea typeface="Times New Roman"/>
              <a:cs typeface="Times New Roman"/>
              <a:sym typeface="Times New Roman"/>
            </a:endParaRPr>
          </a:p>
          <a:p>
            <a:pPr indent="0" lvl="0" marL="635000" rtl="0" algn="l">
              <a:lnSpc>
                <a:spcPct val="107916"/>
              </a:lnSpc>
              <a:spcBef>
                <a:spcPts val="1200"/>
              </a:spcBef>
              <a:spcAft>
                <a:spcPts val="0"/>
              </a:spcAft>
              <a:buClr>
                <a:schemeClr val="dk1"/>
              </a:buClr>
              <a:buSzPts val="1100"/>
              <a:buNone/>
            </a:pPr>
            <a:r>
              <a:rPr lang="en-IN" sz="1700">
                <a:latin typeface="Times New Roman"/>
                <a:ea typeface="Times New Roman"/>
                <a:cs typeface="Times New Roman"/>
                <a:sym typeface="Times New Roman"/>
              </a:rPr>
              <a:t>Zhang, Libo, et al. “A Recommendation Model Based on Deep Neural Network.” </a:t>
            </a:r>
            <a:r>
              <a:rPr i="1" lang="en-IN" sz="1700">
                <a:latin typeface="Times New Roman"/>
                <a:ea typeface="Times New Roman"/>
                <a:cs typeface="Times New Roman"/>
                <a:sym typeface="Times New Roman"/>
              </a:rPr>
              <a:t>IEEE Access</a:t>
            </a:r>
            <a:r>
              <a:rPr lang="en-IN" sz="1700">
                <a:latin typeface="Times New Roman"/>
                <a:ea typeface="Times New Roman"/>
                <a:cs typeface="Times New Roman"/>
                <a:sym typeface="Times New Roman"/>
              </a:rPr>
              <a:t>, vol. 6, Institute of Electrical and Electronics Engineers (IEEE), 2018, pp. 9454–63. </a:t>
            </a:r>
            <a:r>
              <a:rPr i="1" lang="en-IN" sz="1700">
                <a:latin typeface="Times New Roman"/>
                <a:ea typeface="Times New Roman"/>
                <a:cs typeface="Times New Roman"/>
                <a:sym typeface="Times New Roman"/>
              </a:rPr>
              <a:t>Crossref</a:t>
            </a:r>
            <a:r>
              <a:rPr lang="en-IN" sz="1700">
                <a:latin typeface="Times New Roman"/>
                <a:ea typeface="Times New Roman"/>
                <a:cs typeface="Times New Roman"/>
                <a:sym typeface="Times New Roman"/>
              </a:rPr>
              <a:t>, https://doi.org/10.1109/access.2018.2789866.</a:t>
            </a:r>
            <a:endParaRPr sz="1700">
              <a:latin typeface="Times New Roman"/>
              <a:ea typeface="Times New Roman"/>
              <a:cs typeface="Times New Roman"/>
              <a:sym typeface="Times New Roman"/>
            </a:endParaRPr>
          </a:p>
          <a:p>
            <a:pPr indent="0" lvl="0" marL="635000" rtl="0" algn="l">
              <a:lnSpc>
                <a:spcPct val="107916"/>
              </a:lnSpc>
              <a:spcBef>
                <a:spcPts val="1200"/>
              </a:spcBef>
              <a:spcAft>
                <a:spcPts val="0"/>
              </a:spcAft>
              <a:buClr>
                <a:schemeClr val="dk1"/>
              </a:buClr>
              <a:buSzPts val="1100"/>
              <a:buNone/>
            </a:pPr>
            <a:r>
              <a:t/>
            </a:r>
            <a:endParaRPr sz="1700">
              <a:latin typeface="Times New Roman"/>
              <a:ea typeface="Times New Roman"/>
              <a:cs typeface="Times New Roman"/>
              <a:sym typeface="Times New Roman"/>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646981" y="144962"/>
            <a:ext cx="10601863" cy="579657"/>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lang="en-IN"/>
              <a:t>Objective</a:t>
            </a:r>
            <a:endParaRPr b="0"/>
          </a:p>
        </p:txBody>
      </p:sp>
      <p:sp>
        <p:nvSpPr>
          <p:cNvPr id="116" name="Google Shape;116;p4"/>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
        <p:nvSpPr>
          <p:cNvPr id="117" name="Google Shape;117;p4"/>
          <p:cNvSpPr txBox="1"/>
          <p:nvPr>
            <p:ph idx="1" type="body"/>
          </p:nvPr>
        </p:nvSpPr>
        <p:spPr>
          <a:xfrm>
            <a:off x="1025812" y="2348000"/>
            <a:ext cx="9996600" cy="24990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lang="en-IN"/>
              <a:t>The objective is to develop a movie recommendation system that provides highly accurate and personalized suggestions based on movie descriptions and various features. By analyzing movie descriptions, the system aims to understand user preferences and improve recommendation accuracy. </a:t>
            </a:r>
            <a:endParaRP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8"/>
          <p:cNvSpPr txBox="1"/>
          <p:nvPr>
            <p:ph type="ctrTitle"/>
          </p:nvPr>
        </p:nvSpPr>
        <p:spPr>
          <a:xfrm>
            <a:off x="793629" y="1122363"/>
            <a:ext cx="10455215"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C00000"/>
              </a:buClr>
              <a:buSzPts val="4800"/>
              <a:buFont typeface="Gill Sans"/>
              <a:buNone/>
            </a:pPr>
            <a:r>
              <a:rPr lang="en-I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b="0" l="0" r="0" t="0"/>
          <a:stretch/>
        </p:blipFill>
        <p:spPr>
          <a:xfrm>
            <a:off x="3216143" y="3435623"/>
            <a:ext cx="5220846" cy="2452577"/>
          </a:xfrm>
          <a:prstGeom prst="rect">
            <a:avLst/>
          </a:prstGeom>
          <a:noFill/>
          <a:ln>
            <a:noFill/>
          </a:ln>
        </p:spPr>
      </p:pic>
      <p:sp>
        <p:nvSpPr>
          <p:cNvPr id="123" name="Google Shape;123;p5"/>
          <p:cNvSpPr txBox="1"/>
          <p:nvPr>
            <p:ph type="title"/>
          </p:nvPr>
        </p:nvSpPr>
        <p:spPr>
          <a:xfrm>
            <a:off x="646981" y="144962"/>
            <a:ext cx="10601863" cy="579657"/>
          </a:xfrm>
          <a:prstGeom prst="rect">
            <a:avLst/>
          </a:prstGeom>
          <a:solidFill>
            <a:srgbClr val="AF1D4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Gill Sans"/>
              <a:buNone/>
            </a:pPr>
            <a:r>
              <a:rPr lang="en-IN"/>
              <a:t>Introduction</a:t>
            </a:r>
            <a:endParaRPr b="0"/>
          </a:p>
        </p:txBody>
      </p:sp>
      <p:sp>
        <p:nvSpPr>
          <p:cNvPr id="124" name="Google Shape;124;p5"/>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
        <p:nvSpPr>
          <p:cNvPr id="125" name="Google Shape;125;p5"/>
          <p:cNvSpPr txBox="1"/>
          <p:nvPr>
            <p:ph idx="1" type="body"/>
          </p:nvPr>
        </p:nvSpPr>
        <p:spPr>
          <a:xfrm>
            <a:off x="646975" y="969800"/>
            <a:ext cx="10224000" cy="2715000"/>
          </a:xfrm>
          <a:prstGeom prst="rect">
            <a:avLst/>
          </a:prstGeom>
          <a:noFill/>
          <a:ln>
            <a:noFill/>
          </a:ln>
        </p:spPr>
        <p:txBody>
          <a:bodyPr anchorCtr="0" anchor="t" bIns="45700" lIns="91425" spcFirstLastPara="1" rIns="91425" wrap="square" tIns="45700">
            <a:normAutofit/>
          </a:bodyPr>
          <a:lstStyle/>
          <a:p>
            <a:pPr indent="-76200" lvl="0" marL="228600" rtl="0" algn="just">
              <a:lnSpc>
                <a:spcPct val="90000"/>
              </a:lnSpc>
              <a:spcBef>
                <a:spcPts val="0"/>
              </a:spcBef>
              <a:spcAft>
                <a:spcPts val="0"/>
              </a:spcAft>
              <a:buClr>
                <a:schemeClr val="dk1"/>
              </a:buClr>
              <a:buSzPts val="1100"/>
              <a:buNone/>
            </a:pPr>
            <a:r>
              <a:rPr lang="en-IN"/>
              <a:t>With the ever increasing volume, complexity and availability of online information, recommendation systems have been an effective solution to overcome such information overload.</a:t>
            </a:r>
            <a:endParaRPr/>
          </a:p>
          <a:p>
            <a:pPr indent="-76200" lvl="0" marL="228600" rtl="0" algn="just">
              <a:lnSpc>
                <a:spcPct val="90000"/>
              </a:lnSpc>
              <a:spcBef>
                <a:spcPts val="0"/>
              </a:spcBef>
              <a:spcAft>
                <a:spcPts val="0"/>
              </a:spcAft>
              <a:buClr>
                <a:schemeClr val="dk1"/>
              </a:buClr>
              <a:buSzPts val="1100"/>
              <a:buNone/>
            </a:pPr>
            <a:r>
              <a:t/>
            </a:r>
            <a:endParaRPr/>
          </a:p>
          <a:p>
            <a:pPr indent="-76200" lvl="0" marL="228600" rtl="0" algn="just">
              <a:lnSpc>
                <a:spcPct val="90000"/>
              </a:lnSpc>
              <a:spcBef>
                <a:spcPts val="0"/>
              </a:spcBef>
              <a:spcAft>
                <a:spcPts val="0"/>
              </a:spcAft>
              <a:buClr>
                <a:schemeClr val="dk1"/>
              </a:buClr>
              <a:buSzPts val="1100"/>
              <a:buNone/>
            </a:pPr>
            <a:r>
              <a:rPr lang="en-IN"/>
              <a:t>Recommendations to the active client in the Collaborative Filtering approach are focused on items/products that other users with common preferences have enjoyed in the past. </a:t>
            </a:r>
            <a:endParaRPr/>
          </a:p>
          <a:p>
            <a:pPr indent="-76200" lvl="0" marL="228600" rtl="0" algn="just">
              <a:lnSpc>
                <a:spcPct val="90000"/>
              </a:lnSpc>
              <a:spcBef>
                <a:spcPts val="0"/>
              </a:spcBef>
              <a:spcAft>
                <a:spcPts val="0"/>
              </a:spcAft>
              <a:buClr>
                <a:schemeClr val="dk1"/>
              </a:buClr>
              <a:buSzPts val="1100"/>
              <a:buNone/>
            </a:pPr>
            <a:r>
              <a:t/>
            </a:r>
            <a:endParaRPr/>
          </a:p>
          <a:p>
            <a:pPr indent="-76200" lvl="0" marL="228600" rtl="0" algn="just">
              <a:lnSpc>
                <a:spcPct val="90000"/>
              </a:lnSpc>
              <a:spcBef>
                <a:spcPts val="0"/>
              </a:spcBef>
              <a:spcAft>
                <a:spcPts val="0"/>
              </a:spcAft>
              <a:buClr>
                <a:schemeClr val="dk1"/>
              </a:buClr>
              <a:buSzPts val="1100"/>
              <a:buFont typeface="Arial"/>
              <a:buNone/>
            </a:pPr>
            <a:r>
              <a:t/>
            </a:r>
            <a:endParaRPr/>
          </a:p>
          <a:p>
            <a:pPr indent="-76200" lvl="0" marL="228600" rtl="0" algn="just">
              <a:lnSpc>
                <a:spcPct val="90000"/>
              </a:lnSpc>
              <a:spcBef>
                <a:spcPts val="0"/>
              </a:spcBef>
              <a:spcAft>
                <a:spcPts val="0"/>
              </a:spcAft>
              <a:buClr>
                <a:schemeClr val="dk1"/>
              </a:buClr>
              <a:buSzPts val="2400"/>
              <a:buNone/>
            </a:pPr>
            <a:r>
              <a:t/>
            </a:r>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00e75e42dd_0_104"/>
          <p:cNvSpPr txBox="1"/>
          <p:nvPr>
            <p:ph idx="4294967295" type="body"/>
          </p:nvPr>
        </p:nvSpPr>
        <p:spPr>
          <a:xfrm>
            <a:off x="487150" y="1271513"/>
            <a:ext cx="4862700" cy="3760800"/>
          </a:xfrm>
          <a:prstGeom prst="rect">
            <a:avLst/>
          </a:prstGeom>
          <a:noFill/>
          <a:ln>
            <a:noFill/>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dk1"/>
              </a:buClr>
              <a:buSzPts val="1100"/>
              <a:buNone/>
            </a:pPr>
            <a:r>
              <a:t/>
            </a:r>
            <a:endParaRPr/>
          </a:p>
          <a:p>
            <a:pPr indent="-76200" lvl="0" marL="228600" rtl="0" algn="l">
              <a:lnSpc>
                <a:spcPct val="90000"/>
              </a:lnSpc>
              <a:spcBef>
                <a:spcPts val="0"/>
              </a:spcBef>
              <a:spcAft>
                <a:spcPts val="0"/>
              </a:spcAft>
              <a:buClr>
                <a:schemeClr val="dk1"/>
              </a:buClr>
              <a:buSzPts val="1100"/>
              <a:buNone/>
            </a:pPr>
            <a:r>
              <a:rPr lang="en-IN"/>
              <a:t>The Content-Based model suggests products to the active user based on items he has already enjoyed.</a:t>
            </a:r>
            <a:endParaRPr/>
          </a:p>
          <a:p>
            <a:pPr indent="-76200" lvl="0" marL="228600" rtl="0" algn="l">
              <a:lnSpc>
                <a:spcPct val="90000"/>
              </a:lnSpc>
              <a:spcBef>
                <a:spcPts val="0"/>
              </a:spcBef>
              <a:spcAft>
                <a:spcPts val="0"/>
              </a:spcAft>
              <a:buClr>
                <a:schemeClr val="dk1"/>
              </a:buClr>
              <a:buSzPts val="1100"/>
              <a:buNone/>
            </a:pPr>
            <a:r>
              <a:t/>
            </a:r>
            <a:endParaRPr/>
          </a:p>
          <a:p>
            <a:pPr indent="-76200" lvl="0" marL="228600" rtl="0" algn="l">
              <a:lnSpc>
                <a:spcPct val="90000"/>
              </a:lnSpc>
              <a:spcBef>
                <a:spcPts val="0"/>
              </a:spcBef>
              <a:spcAft>
                <a:spcPts val="0"/>
              </a:spcAft>
              <a:buClr>
                <a:schemeClr val="dk1"/>
              </a:buClr>
              <a:buSzPts val="1100"/>
              <a:buNone/>
            </a:pPr>
            <a:r>
              <a:rPr lang="en-IN"/>
              <a:t> Description analysis of movies is done for the better </a:t>
            </a:r>
            <a:r>
              <a:rPr lang="en-IN"/>
              <a:t>recommendation</a:t>
            </a:r>
            <a:r>
              <a:rPr lang="en-IN"/>
              <a:t> </a:t>
            </a:r>
            <a:endParaRPr/>
          </a:p>
          <a:p>
            <a:pPr indent="-76200" lvl="0" marL="228600" rtl="0" algn="l">
              <a:lnSpc>
                <a:spcPct val="90000"/>
              </a:lnSpc>
              <a:spcBef>
                <a:spcPts val="0"/>
              </a:spcBef>
              <a:spcAft>
                <a:spcPts val="0"/>
              </a:spcAft>
              <a:buClr>
                <a:schemeClr val="dk1"/>
              </a:buClr>
              <a:buSzPts val="2400"/>
              <a:buNone/>
            </a:pPr>
            <a:r>
              <a:t/>
            </a:r>
            <a:endParaRPr/>
          </a:p>
        </p:txBody>
      </p:sp>
      <p:pic>
        <p:nvPicPr>
          <p:cNvPr id="131" name="Google Shape;131;g200e75e42dd_0_104"/>
          <p:cNvPicPr preferRelativeResize="0"/>
          <p:nvPr/>
        </p:nvPicPr>
        <p:blipFill rotWithShape="1">
          <a:blip r:embed="rId3">
            <a:alphaModFix/>
          </a:blip>
          <a:srcRect b="0" l="0" r="0" t="0"/>
          <a:stretch/>
        </p:blipFill>
        <p:spPr>
          <a:xfrm>
            <a:off x="5705400" y="1500325"/>
            <a:ext cx="5390426" cy="3303175"/>
          </a:xfrm>
          <a:prstGeom prst="rect">
            <a:avLst/>
          </a:prstGeom>
          <a:noFill/>
          <a:ln>
            <a:noFill/>
          </a:ln>
        </p:spPr>
      </p:pic>
      <p:sp>
        <p:nvSpPr>
          <p:cNvPr id="132" name="Google Shape;132;g200e75e42dd_0_104"/>
          <p:cNvSpPr txBox="1"/>
          <p:nvPr>
            <p:ph idx="12" type="sldNum"/>
          </p:nvPr>
        </p:nvSpPr>
        <p:spPr>
          <a:xfrm>
            <a:off x="224622" y="359494"/>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n-IN"/>
              <a:t>#</a:t>
            </a:r>
            <a:fld id="{00000000-1234-1234-1234-123412341234}" type="slidenum">
              <a:rPr lang="en-IN"/>
              <a:t>‹#›</a:t>
            </a:fld>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ph type="title"/>
          </p:nvPr>
        </p:nvSpPr>
        <p:spPr>
          <a:xfrm>
            <a:off x="646981" y="144963"/>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Gill Sans"/>
              <a:buNone/>
            </a:pPr>
            <a:r>
              <a:rPr lang="en-IN"/>
              <a:t>Literature Survey</a:t>
            </a:r>
            <a:endParaRPr/>
          </a:p>
        </p:txBody>
      </p:sp>
      <p:graphicFrame>
        <p:nvGraphicFramePr>
          <p:cNvPr id="138" name="Google Shape;138;p6"/>
          <p:cNvGraphicFramePr/>
          <p:nvPr/>
        </p:nvGraphicFramePr>
        <p:xfrm>
          <a:off x="894934" y="1025667"/>
          <a:ext cx="3000000" cy="3000000"/>
        </p:xfrm>
        <a:graphic>
          <a:graphicData uri="http://schemas.openxmlformats.org/drawingml/2006/table">
            <a:tbl>
              <a:tblPr>
                <a:noFill/>
                <a:tableStyleId>{A867A2C6-5097-44F2-BB2C-1D2B9F76BAA4}</a:tableStyleId>
              </a:tblPr>
              <a:tblGrid>
                <a:gridCol w="1584325"/>
                <a:gridCol w="3553900"/>
                <a:gridCol w="2582950"/>
                <a:gridCol w="2632850"/>
              </a:tblGrid>
              <a:tr h="646875">
                <a:tc>
                  <a:txBody>
                    <a:bodyPr/>
                    <a:lstStyle/>
                    <a:p>
                      <a:pPr indent="0" lvl="0" marL="0" marR="0" rtl="0" algn="l">
                        <a:lnSpc>
                          <a:spcPct val="100000"/>
                        </a:lnSpc>
                        <a:spcBef>
                          <a:spcPts val="0"/>
                        </a:spcBef>
                        <a:spcAft>
                          <a:spcPts val="0"/>
                        </a:spcAft>
                        <a:buClr>
                          <a:srgbClr val="000000"/>
                        </a:buClr>
                        <a:buSzPts val="1400"/>
                        <a:buFont typeface="Arial"/>
                        <a:buNone/>
                      </a:pPr>
                      <a:r>
                        <a:rPr lang="en-IN" sz="1900" u="none" cap="none" strike="noStrike">
                          <a:latin typeface="Gill Sans"/>
                          <a:ea typeface="Gill Sans"/>
                          <a:cs typeface="Gill Sans"/>
                          <a:sym typeface="Gill Sans"/>
                        </a:rPr>
                        <a:t>Reference Books</a:t>
                      </a:r>
                      <a:endParaRPr sz="1900" u="none" cap="none" strike="noStrike">
                        <a:latin typeface="Gill Sans"/>
                        <a:ea typeface="Gill Sans"/>
                        <a:cs typeface="Gill Sans"/>
                        <a:sym typeface="Gill Sans"/>
                      </a:endParaRPr>
                    </a:p>
                  </a:txBody>
                  <a:tcPr marT="121900" marB="121900" marR="121900" marL="121900">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IN" sz="1900" u="none" cap="none" strike="noStrike">
                          <a:latin typeface="Gill Sans"/>
                          <a:ea typeface="Gill Sans"/>
                          <a:cs typeface="Gill Sans"/>
                          <a:sym typeface="Gill Sans"/>
                        </a:rPr>
                        <a:t>Ideology</a:t>
                      </a:r>
                      <a:endParaRPr sz="1900" u="none" cap="none" strike="noStrike">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lang="en-IN" sz="1900" u="none" cap="none" strike="noStrike">
                          <a:latin typeface="Gill Sans"/>
                          <a:ea typeface="Gill Sans"/>
                          <a:cs typeface="Gill Sans"/>
                          <a:sym typeface="Gill Sans"/>
                        </a:rPr>
                        <a:t>Pros</a:t>
                      </a:r>
                      <a:endParaRPr sz="1900" u="none" cap="none" strike="noStrike">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lang="en-IN" sz="1900" u="none" cap="none" strike="noStrike">
                          <a:latin typeface="Gill Sans"/>
                          <a:ea typeface="Gill Sans"/>
                          <a:cs typeface="Gill Sans"/>
                          <a:sym typeface="Gill Sans"/>
                        </a:rPr>
                        <a:t>Cons</a:t>
                      </a:r>
                      <a:endParaRPr sz="1900" u="none" cap="none" strike="noStrike">
                        <a:latin typeface="Gill Sans"/>
                        <a:ea typeface="Gill Sans"/>
                        <a:cs typeface="Gill Sans"/>
                        <a:sym typeface="Gill Sans"/>
                      </a:endParaRPr>
                    </a:p>
                  </a:txBody>
                  <a:tcPr marT="121900" marB="121900" marR="121900" marL="121900"/>
                </a:tc>
              </a:tr>
              <a:tr h="4052400">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latin typeface="Gill Sans"/>
                          <a:ea typeface="Gill Sans"/>
                          <a:cs typeface="Gill Sans"/>
                          <a:sym typeface="Gill Sans"/>
                        </a:rPr>
                        <a:t>[1] </a:t>
                      </a:r>
                      <a:r>
                        <a:rPr lang="en-IN" sz="1400" u="none" cap="none" strike="noStrike">
                          <a:solidFill>
                            <a:schemeClr val="dk1"/>
                          </a:solidFill>
                          <a:latin typeface="Gill Sans"/>
                          <a:ea typeface="Gill Sans"/>
                          <a:cs typeface="Gill Sans"/>
                          <a:sym typeface="Gill Sans"/>
                        </a:rPr>
                        <a:t>Hybrid recommendation system combined content-based filtering and collaborative prediction using artificial neural network</a:t>
                      </a:r>
                      <a:br>
                        <a:rPr lang="en-IN" sz="1400" u="none" cap="none" strike="noStrike">
                          <a:solidFill>
                            <a:schemeClr val="dk1"/>
                          </a:solidFill>
                          <a:latin typeface="Gill Sans"/>
                          <a:ea typeface="Gill Sans"/>
                          <a:cs typeface="Gill Sans"/>
                          <a:sym typeface="Gill Sans"/>
                        </a:rPr>
                      </a:br>
                      <a:br>
                        <a:rPr lang="en-IN" sz="1400" u="none" cap="none" strike="noStrike">
                          <a:solidFill>
                            <a:schemeClr val="dk1"/>
                          </a:solidFill>
                          <a:latin typeface="Gill Sans"/>
                          <a:ea typeface="Gill Sans"/>
                          <a:cs typeface="Gill Sans"/>
                          <a:sym typeface="Gill Sans"/>
                        </a:rPr>
                      </a:br>
                      <a:r>
                        <a:rPr lang="en-IN" sz="1400" u="none" cap="none" strike="noStrike">
                          <a:solidFill>
                            <a:schemeClr val="dk1"/>
                          </a:solidFill>
                          <a:latin typeface="Gill Sans"/>
                          <a:ea typeface="Gill Sans"/>
                          <a:cs typeface="Gill Sans"/>
                          <a:sym typeface="Gill Sans"/>
                        </a:rPr>
                        <a:t>Year - 2021 ,</a:t>
                      </a:r>
                      <a:br>
                        <a:rPr lang="en-IN" sz="1400" u="none" cap="none" strike="noStrike">
                          <a:solidFill>
                            <a:schemeClr val="dk1"/>
                          </a:solidFill>
                          <a:latin typeface="Gill Sans"/>
                          <a:ea typeface="Gill Sans"/>
                          <a:cs typeface="Gill Sans"/>
                          <a:sym typeface="Gill Sans"/>
                        </a:rPr>
                      </a:br>
                      <a:r>
                        <a:rPr lang="en-IN" sz="1400" u="none" cap="none" strike="noStrike">
                          <a:solidFill>
                            <a:schemeClr val="dk1"/>
                          </a:solidFill>
                          <a:latin typeface="Gill Sans"/>
                          <a:ea typeface="Gill Sans"/>
                          <a:cs typeface="Gill Sans"/>
                          <a:sym typeface="Gill Sans"/>
                        </a:rPr>
                        <a:t>Author - Afoudi, Yassine</a:t>
                      </a:r>
                      <a:endParaRPr sz="14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sz="1900" u="none" cap="none" strike="noStrike">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sz="1900" u="none" cap="none" strike="noStrike">
                        <a:latin typeface="Gill Sans"/>
                        <a:ea typeface="Gill Sans"/>
                        <a:cs typeface="Gill Sans"/>
                        <a:sym typeface="Gill Sans"/>
                      </a:endParaRPr>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1100"/>
                        <a:buFont typeface="Arial"/>
                        <a:buNone/>
                      </a:pPr>
                      <a:r>
                        <a:rPr lang="en-IN" sz="1400" u="none" cap="none" strike="noStrike">
                          <a:latin typeface="Gill Sans"/>
                          <a:ea typeface="Gill Sans"/>
                          <a:cs typeface="Gill Sans"/>
                          <a:sym typeface="Gill Sans"/>
                        </a:rPr>
                        <a:t>The paper describes a hybrid recommendation system that combines content-based filtering and collaborative filtering using artificial neural networks. It uses an artificial neural network to learn the representations of items and users, and is evaluated using a dataset of movies. The results are compared with traditional content-based and collaborative filtering methods.</a:t>
                      </a:r>
                      <a:endParaRPr sz="1400" u="none" cap="none" strike="noStrike">
                        <a:latin typeface="Gill Sans"/>
                        <a:ea typeface="Gill Sans"/>
                        <a:cs typeface="Gill Sans"/>
                        <a:sym typeface="Gill Sans"/>
                      </a:endParaRPr>
                    </a:p>
                    <a:p>
                      <a:pPr indent="0" lvl="0" marL="0" marR="0" rtl="0" algn="just">
                        <a:lnSpc>
                          <a:spcPct val="100000"/>
                        </a:lnSpc>
                        <a:spcBef>
                          <a:spcPts val="0"/>
                        </a:spcBef>
                        <a:spcAft>
                          <a:spcPts val="0"/>
                        </a:spcAft>
                        <a:buClr>
                          <a:srgbClr val="000000"/>
                        </a:buClr>
                        <a:buSzPts val="1400"/>
                        <a:buFont typeface="Arial"/>
                        <a:buNone/>
                      </a:pPr>
                      <a:r>
                        <a:t/>
                      </a:r>
                      <a:endParaRPr sz="1400" u="none" cap="none" strike="noStrike">
                        <a:latin typeface="Gill Sans"/>
                        <a:ea typeface="Gill Sans"/>
                        <a:cs typeface="Gill Sans"/>
                        <a:sym typeface="Gill Sans"/>
                      </a:endParaRPr>
                    </a:p>
                  </a:txBody>
                  <a:tcPr marT="121900" marB="121900" marR="121900" marL="121900">
                    <a:lnL cap="flat" cmpd="sng" w="9525">
                      <a:solidFill>
                        <a:schemeClr val="dk1"/>
                      </a:solidFill>
                      <a:prstDash val="solid"/>
                      <a:round/>
                      <a:headEnd len="sm" w="sm" type="none"/>
                      <a:tailEnd len="sm" w="sm" type="none"/>
                    </a:lnL>
                  </a:tcPr>
                </a:tc>
                <a:tc>
                  <a:txBody>
                    <a:bodyPr/>
                    <a:lstStyle/>
                    <a:p>
                      <a:pPr indent="-342900" lvl="0" marL="482600" marR="0" rtl="0" algn="just">
                        <a:lnSpc>
                          <a:spcPct val="107916"/>
                        </a:lnSpc>
                        <a:spcBef>
                          <a:spcPts val="0"/>
                        </a:spcBef>
                        <a:spcAft>
                          <a:spcPts val="0"/>
                        </a:spcAft>
                        <a:buClr>
                          <a:schemeClr val="dk1"/>
                        </a:buClr>
                        <a:buSzPts val="1400"/>
                        <a:buFont typeface="Arial"/>
                        <a:buAutoNum type="arabicPeriod"/>
                      </a:pPr>
                      <a:r>
                        <a:rPr lang="en-IN" sz="1400" u="none" cap="none" strike="noStrike">
                          <a:solidFill>
                            <a:schemeClr val="dk1"/>
                          </a:solidFill>
                          <a:latin typeface="Gill Sans"/>
                          <a:ea typeface="Gill Sans"/>
                          <a:cs typeface="Gill Sans"/>
                          <a:sym typeface="Gill Sans"/>
                        </a:rPr>
                        <a:t>The use of a hybrid approach that combines the strengths of both content-based and collaborative filtering. The use of artificial neural networks to learn the representations of items and users</a:t>
                      </a:r>
                      <a:endParaRPr sz="1400" u="none" cap="none" strike="noStrike">
                        <a:solidFill>
                          <a:schemeClr val="dk1"/>
                        </a:solidFill>
                        <a:latin typeface="Gill Sans"/>
                        <a:ea typeface="Gill Sans"/>
                        <a:cs typeface="Gill Sans"/>
                        <a:sym typeface="Gill Sans"/>
                      </a:endParaRPr>
                    </a:p>
                    <a:p>
                      <a:pPr indent="-254000" lvl="0" marL="800100" marR="0" rtl="0" algn="just">
                        <a:lnSpc>
                          <a:spcPct val="107916"/>
                        </a:lnSpc>
                        <a:spcBef>
                          <a:spcPts val="0"/>
                        </a:spcBef>
                        <a:spcAft>
                          <a:spcPts val="0"/>
                        </a:spcAft>
                        <a:buClr>
                          <a:srgbClr val="000000"/>
                        </a:buClr>
                        <a:buSzPts val="1400"/>
                        <a:buFont typeface="Arial"/>
                        <a:buNone/>
                      </a:pPr>
                      <a:r>
                        <a:t/>
                      </a:r>
                      <a:endParaRPr sz="1400" u="none" cap="none" strike="noStrike">
                        <a:solidFill>
                          <a:schemeClr val="dk1"/>
                        </a:solidFill>
                        <a:latin typeface="Gill Sans"/>
                        <a:ea typeface="Gill Sans"/>
                        <a:cs typeface="Gill Sans"/>
                        <a:sym typeface="Gill Sans"/>
                      </a:endParaRPr>
                    </a:p>
                    <a:p>
                      <a:pPr indent="-342900" lvl="0" marL="463550" marR="0" rtl="0" algn="just">
                        <a:lnSpc>
                          <a:spcPct val="107916"/>
                        </a:lnSpc>
                        <a:spcBef>
                          <a:spcPts val="0"/>
                        </a:spcBef>
                        <a:spcAft>
                          <a:spcPts val="0"/>
                        </a:spcAft>
                        <a:buClr>
                          <a:srgbClr val="000000"/>
                        </a:buClr>
                        <a:buSzPts val="1700"/>
                        <a:buFont typeface="Arial"/>
                        <a:buAutoNum type="arabicPeriod"/>
                      </a:pPr>
                      <a:r>
                        <a:rPr lang="en-IN" sz="1400" u="none" cap="none" strike="noStrike">
                          <a:solidFill>
                            <a:schemeClr val="dk1"/>
                          </a:solidFill>
                          <a:latin typeface="Gill Sans"/>
                          <a:ea typeface="Gill Sans"/>
                          <a:cs typeface="Gill Sans"/>
                          <a:sym typeface="Gill Sans"/>
                        </a:rPr>
                        <a:t>Evaluation of the system using a real-world dataset.</a:t>
                      </a:r>
                      <a:endParaRPr sz="1700" u="none" cap="none" strike="noStrike">
                        <a:latin typeface="Gill Sans"/>
                        <a:ea typeface="Gill Sans"/>
                        <a:cs typeface="Gill Sans"/>
                        <a:sym typeface="Gill Sans"/>
                      </a:endParaRPr>
                    </a:p>
                  </a:txBody>
                  <a:tcPr marT="121900" marB="121900" marR="121900" marL="121900"/>
                </a:tc>
                <a:tc>
                  <a:txBody>
                    <a:bodyPr/>
                    <a:lstStyle/>
                    <a:p>
                      <a:pPr indent="-342900" lvl="0" marL="482600" marR="0" rtl="0" algn="just">
                        <a:lnSpc>
                          <a:spcPct val="107916"/>
                        </a:lnSpc>
                        <a:spcBef>
                          <a:spcPts val="0"/>
                        </a:spcBef>
                        <a:spcAft>
                          <a:spcPts val="0"/>
                        </a:spcAft>
                        <a:buClr>
                          <a:schemeClr val="dk1"/>
                        </a:buClr>
                        <a:buSzPts val="1400"/>
                        <a:buFont typeface="Arial"/>
                        <a:buAutoNum type="arabicPeriod"/>
                      </a:pPr>
                      <a:r>
                        <a:rPr lang="en-IN" sz="1400" u="none" cap="none" strike="noStrike">
                          <a:solidFill>
                            <a:schemeClr val="dk1"/>
                          </a:solidFill>
                          <a:latin typeface="Gill Sans"/>
                          <a:ea typeface="Gill Sans"/>
                          <a:cs typeface="Gill Sans"/>
                          <a:sym typeface="Gill Sans"/>
                        </a:rPr>
                        <a:t>The paper is from 2018, so the research is not up-to-date with the latest advancements in the field.</a:t>
                      </a:r>
                      <a:endParaRPr sz="1400" u="none" cap="none" strike="noStrike">
                        <a:solidFill>
                          <a:schemeClr val="dk1"/>
                        </a:solidFill>
                        <a:latin typeface="Gill Sans"/>
                        <a:ea typeface="Gill Sans"/>
                        <a:cs typeface="Gill Sans"/>
                        <a:sym typeface="Gill Sans"/>
                      </a:endParaRPr>
                    </a:p>
                    <a:p>
                      <a:pPr indent="-254000" lvl="0" marL="800100" marR="0" rtl="0" algn="just">
                        <a:lnSpc>
                          <a:spcPct val="107916"/>
                        </a:lnSpc>
                        <a:spcBef>
                          <a:spcPts val="0"/>
                        </a:spcBef>
                        <a:spcAft>
                          <a:spcPts val="0"/>
                        </a:spcAft>
                        <a:buClr>
                          <a:srgbClr val="000000"/>
                        </a:buClr>
                        <a:buSzPts val="1400"/>
                        <a:buFont typeface="Arial"/>
                        <a:buNone/>
                      </a:pPr>
                      <a:r>
                        <a:t/>
                      </a:r>
                      <a:endParaRPr sz="1400" u="none" cap="none" strike="noStrike">
                        <a:solidFill>
                          <a:schemeClr val="dk1"/>
                        </a:solidFill>
                        <a:latin typeface="Gill Sans"/>
                        <a:ea typeface="Gill Sans"/>
                        <a:cs typeface="Gill Sans"/>
                        <a:sym typeface="Gill Sans"/>
                      </a:endParaRPr>
                    </a:p>
                    <a:p>
                      <a:pPr indent="-342900" lvl="0" marL="463550" marR="0" rtl="0" algn="just">
                        <a:lnSpc>
                          <a:spcPct val="107916"/>
                        </a:lnSpc>
                        <a:spcBef>
                          <a:spcPts val="0"/>
                        </a:spcBef>
                        <a:spcAft>
                          <a:spcPts val="0"/>
                        </a:spcAft>
                        <a:buClr>
                          <a:srgbClr val="2E2E2E"/>
                        </a:buClr>
                        <a:buSzPts val="1700"/>
                        <a:buFont typeface="Arial"/>
                        <a:buAutoNum type="arabicPeriod"/>
                      </a:pPr>
                      <a:r>
                        <a:rPr lang="en-IN" sz="1400" u="none" cap="none" strike="noStrike">
                          <a:solidFill>
                            <a:schemeClr val="dk1"/>
                          </a:solidFill>
                          <a:latin typeface="Gill Sans"/>
                          <a:ea typeface="Gill Sans"/>
                          <a:cs typeface="Gill Sans"/>
                          <a:sym typeface="Gill Sans"/>
                        </a:rPr>
                        <a:t>The results are based on a specific dataset of movies, which limits the generalizability of the findings.</a:t>
                      </a:r>
                      <a:endParaRPr sz="1700" u="none" cap="none" strike="noStrike">
                        <a:latin typeface="Gill Sans"/>
                        <a:ea typeface="Gill Sans"/>
                        <a:cs typeface="Gill Sans"/>
                        <a:sym typeface="Gill Sans"/>
                      </a:endParaRPr>
                    </a:p>
                    <a:p>
                      <a:pPr indent="-368300" lvl="0" marL="914400" marR="0" rtl="0" algn="just">
                        <a:lnSpc>
                          <a:spcPct val="100000"/>
                        </a:lnSpc>
                        <a:spcBef>
                          <a:spcPts val="800"/>
                        </a:spcBef>
                        <a:spcAft>
                          <a:spcPts val="0"/>
                        </a:spcAft>
                        <a:buClr>
                          <a:srgbClr val="000000"/>
                        </a:buClr>
                        <a:buSzPts val="1400"/>
                        <a:buFont typeface="Arial"/>
                        <a:buNone/>
                      </a:pPr>
                      <a:r>
                        <a:t/>
                      </a:r>
                      <a:endParaRPr sz="1900" u="none" cap="none" strike="noStrike">
                        <a:solidFill>
                          <a:srgbClr val="333333"/>
                        </a:solidFill>
                        <a:highlight>
                          <a:srgbClr val="FFFFFF"/>
                        </a:highlight>
                        <a:latin typeface="Gill Sans"/>
                        <a:ea typeface="Gill Sans"/>
                        <a:cs typeface="Gill Sans"/>
                        <a:sym typeface="Gill Sans"/>
                      </a:endParaRPr>
                    </a:p>
                  </a:txBody>
                  <a:tcPr marT="121900" marB="121900" marR="121900" marL="121900"/>
                </a:tc>
              </a:tr>
            </a:tbl>
          </a:graphicData>
        </a:graphic>
      </p:graphicFrame>
      <p:sp>
        <p:nvSpPr>
          <p:cNvPr id="139" name="Google Shape;139;p6"/>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ph type="title"/>
          </p:nvPr>
        </p:nvSpPr>
        <p:spPr>
          <a:xfrm>
            <a:off x="646981" y="144963"/>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Gill Sans"/>
              <a:buNone/>
            </a:pPr>
            <a:r>
              <a:rPr lang="en-IN"/>
              <a:t>Literature Survey</a:t>
            </a:r>
            <a:endParaRPr/>
          </a:p>
        </p:txBody>
      </p:sp>
      <p:graphicFrame>
        <p:nvGraphicFramePr>
          <p:cNvPr id="145" name="Google Shape;145;p7"/>
          <p:cNvGraphicFramePr/>
          <p:nvPr/>
        </p:nvGraphicFramePr>
        <p:xfrm>
          <a:off x="741950" y="819625"/>
          <a:ext cx="3000000" cy="3000000"/>
        </p:xfrm>
        <a:graphic>
          <a:graphicData uri="http://schemas.openxmlformats.org/drawingml/2006/table">
            <a:tbl>
              <a:tblPr>
                <a:noFill/>
                <a:tableStyleId>{A867A2C6-5097-44F2-BB2C-1D2B9F76BAA4}</a:tableStyleId>
              </a:tblPr>
              <a:tblGrid>
                <a:gridCol w="1879725"/>
                <a:gridCol w="3260600"/>
                <a:gridCol w="2394450"/>
                <a:gridCol w="2505600"/>
              </a:tblGrid>
              <a:tr h="733000">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Reference Books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Ideology</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Pros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Cons</a:t>
                      </a:r>
                      <a:endParaRPr b="0" i="0" sz="1900" u="none" cap="none" strike="noStrike">
                        <a:solidFill>
                          <a:srgbClr val="000000"/>
                        </a:solidFill>
                        <a:latin typeface="Gill Sans"/>
                        <a:ea typeface="Gill Sans"/>
                        <a:cs typeface="Gill Sans"/>
                        <a:sym typeface="Gill Sans"/>
                      </a:endParaRPr>
                    </a:p>
                  </a:txBody>
                  <a:tcPr marT="121900" marB="121900" marR="121900" marL="121900"/>
                </a:tc>
              </a:tr>
              <a:tr h="4763825">
                <a:tc>
                  <a:txBody>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Gill Sans"/>
                          <a:ea typeface="Gill Sans"/>
                          <a:cs typeface="Gill Sans"/>
                          <a:sym typeface="Gill Sans"/>
                        </a:rPr>
                        <a:t>[2] Collaborative Filtering Recommender Systems</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400"/>
                        <a:buFont typeface="Arial"/>
                        <a:buNone/>
                      </a:pPr>
                      <a:r>
                        <a:rPr b="0" i="0" lang="en-IN" sz="1400" u="none" cap="none" strike="noStrike">
                          <a:solidFill>
                            <a:srgbClr val="000000"/>
                          </a:solidFill>
                          <a:latin typeface="Gill Sans"/>
                          <a:ea typeface="Gill Sans"/>
                          <a:cs typeface="Gill Sans"/>
                          <a:sym typeface="Gill Sans"/>
                        </a:rPr>
                        <a:t>Year - 2011 ,</a:t>
                      </a:r>
                      <a:br>
                        <a:rPr b="0" i="0" lang="en-IN" sz="1400" u="none" cap="none" strike="noStrike">
                          <a:solidFill>
                            <a:srgbClr val="000000"/>
                          </a:solidFill>
                          <a:latin typeface="Gill Sans"/>
                          <a:ea typeface="Gill Sans"/>
                          <a:cs typeface="Gill Sans"/>
                          <a:sym typeface="Gill Sans"/>
                        </a:rPr>
                      </a:br>
                      <a:r>
                        <a:rPr b="0" i="0" lang="en-IN" sz="1400" u="none" cap="none" strike="noStrike">
                          <a:solidFill>
                            <a:srgbClr val="000000"/>
                          </a:solidFill>
                          <a:latin typeface="Gill Sans"/>
                          <a:ea typeface="Gill Sans"/>
                          <a:cs typeface="Gill Sans"/>
                          <a:sym typeface="Gill Sans"/>
                        </a:rPr>
                        <a:t>Author - Ekstrand, Micheal</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just">
                        <a:lnSpc>
                          <a:spcPct val="107916"/>
                        </a:lnSpc>
                        <a:spcBef>
                          <a:spcPts val="0"/>
                        </a:spcBef>
                        <a:spcAft>
                          <a:spcPts val="0"/>
                        </a:spcAft>
                        <a:buClr>
                          <a:schemeClr val="dk1"/>
                        </a:buClr>
                        <a:buSzPts val="1100"/>
                        <a:buFont typeface="Arial"/>
                        <a:buNone/>
                      </a:pPr>
                      <a:r>
                        <a:rPr b="0" i="0" lang="en-IN" sz="1400" u="none" cap="none" strike="noStrike">
                          <a:solidFill>
                            <a:srgbClr val="000000"/>
                          </a:solidFill>
                          <a:latin typeface="Gill Sans"/>
                          <a:ea typeface="Gill Sans"/>
                          <a:cs typeface="Gill Sans"/>
                          <a:sym typeface="Gill Sans"/>
                        </a:rPr>
                        <a:t>The paper is about collaborative filtering for recommender systems and covers the history, algorithms, evaluation tools, and challenges of using such systems. It emphasizes the importance of considering specific tasks, information needs, and item domains when designing and evaluating recommenders and provides guidance on best practices. The paper aims to provide an introduction to the important issues underlying recommenders.</a:t>
                      </a:r>
                      <a:endParaRPr b="0" i="0" sz="1400" u="none" cap="none" strike="noStrike">
                        <a:solidFill>
                          <a:srgbClr val="000000"/>
                        </a:solidFill>
                        <a:latin typeface="Gill Sans"/>
                        <a:ea typeface="Gill Sans"/>
                        <a:cs typeface="Gill Sans"/>
                        <a:sym typeface="Gill Sans"/>
                      </a:endParaRPr>
                    </a:p>
                    <a:p>
                      <a:pPr indent="0" lvl="0" marL="0" marR="0" rtl="0" algn="l">
                        <a:lnSpc>
                          <a:spcPct val="107916"/>
                        </a:lnSpc>
                        <a:spcBef>
                          <a:spcPts val="800"/>
                        </a:spcBef>
                        <a:spcAft>
                          <a:spcPts val="0"/>
                        </a:spcAft>
                        <a:buClr>
                          <a:schemeClr val="dk1"/>
                        </a:buClr>
                        <a:buSzPts val="11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Collaborative filtering is a powerful method for enabling users to filter through large information and product spaces.</a:t>
                      </a:r>
                      <a:endParaRPr sz="1400" u="none" cap="none" strike="noStrike"/>
                    </a:p>
                    <a:p>
                      <a:pPr indent="-228600" lvl="0" marL="457200" marR="0" rtl="0" algn="l">
                        <a:lnSpc>
                          <a:spcPct val="107916"/>
                        </a:lnSpc>
                        <a:spcBef>
                          <a:spcPts val="0"/>
                        </a:spcBef>
                        <a:spcAft>
                          <a:spcPts val="0"/>
                        </a:spcAft>
                        <a:buClr>
                          <a:schemeClr val="dk1"/>
                        </a:buClr>
                        <a:buSzPts val="1100"/>
                        <a:buFont typeface="Calibri"/>
                        <a:buNone/>
                      </a:pPr>
                      <a:r>
                        <a:t/>
                      </a:r>
                      <a:endParaRPr b="0" i="0" sz="1400" u="none" cap="none" strike="noStrike">
                        <a:solidFill>
                          <a:srgbClr val="000000"/>
                        </a:solidFill>
                        <a:latin typeface="Gill Sans"/>
                        <a:ea typeface="Gill Sans"/>
                        <a:cs typeface="Gill Sans"/>
                        <a:sym typeface="Gill Sans"/>
                      </a:endParaRPr>
                    </a:p>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Provides personalized recommendations based on the user's past behaviour and similar users' behaviour.</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May not take into account other important factors such as new and trending items.</a:t>
                      </a:r>
                      <a:endParaRPr sz="1400" u="none" cap="none" strike="noStrike"/>
                    </a:p>
                    <a:p>
                      <a:pPr indent="-228600" lvl="0" marL="457200" marR="0" rtl="0" algn="l">
                        <a:lnSpc>
                          <a:spcPct val="107916"/>
                        </a:lnSpc>
                        <a:spcBef>
                          <a:spcPts val="0"/>
                        </a:spcBef>
                        <a:spcAft>
                          <a:spcPts val="0"/>
                        </a:spcAft>
                        <a:buClr>
                          <a:schemeClr val="dk1"/>
                        </a:buClr>
                        <a:buSzPts val="1100"/>
                        <a:buFont typeface="Calibri"/>
                        <a:buNone/>
                      </a:pPr>
                      <a:r>
                        <a:t/>
                      </a:r>
                      <a:endParaRPr b="0" i="0" sz="1400" u="none" cap="none" strike="noStrike">
                        <a:solidFill>
                          <a:srgbClr val="000000"/>
                        </a:solidFill>
                        <a:latin typeface="Gill Sans"/>
                        <a:ea typeface="Gill Sans"/>
                        <a:cs typeface="Gill Sans"/>
                        <a:sym typeface="Gill Sans"/>
                      </a:endParaRPr>
                    </a:p>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Can suffer from the "cold start" problem for new users with no past behaviour.</a:t>
                      </a:r>
                      <a:endParaRPr b="0" i="0" sz="1400" u="none" cap="none" strike="noStrike">
                        <a:solidFill>
                          <a:srgbClr val="000000"/>
                        </a:solidFill>
                        <a:latin typeface="Gill Sans"/>
                        <a:ea typeface="Gill Sans"/>
                        <a:cs typeface="Gill Sans"/>
                        <a:sym typeface="Gill Sans"/>
                      </a:endParaRPr>
                    </a:p>
                    <a:p>
                      <a:pPr indent="0" lvl="0" marL="457200" marR="0" rtl="0" algn="l">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r>
            </a:tbl>
          </a:graphicData>
        </a:graphic>
      </p:graphicFrame>
      <p:sp>
        <p:nvSpPr>
          <p:cNvPr id="146" name="Google Shape;146;p7"/>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646981" y="144963"/>
            <a:ext cx="10602000" cy="579600"/>
          </a:xfrm>
          <a:prstGeom prst="rect">
            <a:avLst/>
          </a:prstGeom>
          <a:solidFill>
            <a:srgbClr val="AF1D4A"/>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Font typeface="Gill Sans"/>
              <a:buNone/>
            </a:pPr>
            <a:r>
              <a:rPr lang="en-IN"/>
              <a:t>Literature Survey</a:t>
            </a:r>
            <a:endParaRPr/>
          </a:p>
        </p:txBody>
      </p:sp>
      <p:graphicFrame>
        <p:nvGraphicFramePr>
          <p:cNvPr id="152" name="Google Shape;152;p8"/>
          <p:cNvGraphicFramePr/>
          <p:nvPr/>
        </p:nvGraphicFramePr>
        <p:xfrm>
          <a:off x="742100" y="931033"/>
          <a:ext cx="3000000" cy="3000000"/>
        </p:xfrm>
        <a:graphic>
          <a:graphicData uri="http://schemas.openxmlformats.org/drawingml/2006/table">
            <a:tbl>
              <a:tblPr>
                <a:noFill/>
                <a:tableStyleId>{A867A2C6-5097-44F2-BB2C-1D2B9F76BAA4}</a:tableStyleId>
              </a:tblPr>
              <a:tblGrid>
                <a:gridCol w="1699025"/>
                <a:gridCol w="3365775"/>
                <a:gridCol w="2498100"/>
                <a:gridCol w="2383750"/>
              </a:tblGrid>
              <a:tr h="812750">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Reference Books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Ideology</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Pros</a:t>
                      </a:r>
                      <a:endParaRPr b="0" i="0" sz="19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0000"/>
                        </a:lnSpc>
                        <a:spcBef>
                          <a:spcPts val="0"/>
                        </a:spcBef>
                        <a:spcAft>
                          <a:spcPts val="0"/>
                        </a:spcAft>
                        <a:buClr>
                          <a:srgbClr val="000000"/>
                        </a:buClr>
                        <a:buSzPts val="1400"/>
                        <a:buFont typeface="Arial"/>
                        <a:buNone/>
                      </a:pPr>
                      <a:r>
                        <a:rPr b="0" i="0" lang="en-IN" sz="1900" u="none" cap="none" strike="noStrike">
                          <a:solidFill>
                            <a:srgbClr val="000000"/>
                          </a:solidFill>
                          <a:latin typeface="Gill Sans"/>
                          <a:ea typeface="Gill Sans"/>
                          <a:cs typeface="Gill Sans"/>
                          <a:sym typeface="Gill Sans"/>
                        </a:rPr>
                        <a:t>Cons</a:t>
                      </a:r>
                      <a:endParaRPr b="0" i="0" sz="1900" u="none" cap="none" strike="noStrike">
                        <a:solidFill>
                          <a:srgbClr val="000000"/>
                        </a:solidFill>
                        <a:latin typeface="Gill Sans"/>
                        <a:ea typeface="Gill Sans"/>
                        <a:cs typeface="Gill Sans"/>
                        <a:sym typeface="Gill Sans"/>
                      </a:endParaRPr>
                    </a:p>
                  </a:txBody>
                  <a:tcPr marT="121900" marB="121900" marR="121900" marL="121900"/>
                </a:tc>
              </a:tr>
              <a:tr h="4511000">
                <a:tc>
                  <a:txBody>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Gill Sans"/>
                          <a:ea typeface="Gill Sans"/>
                          <a:cs typeface="Gill Sans"/>
                          <a:sym typeface="Gill Sans"/>
                        </a:rPr>
                        <a:t>[3]  Item-Based Collaborative Filtering Recommendation Algorithms</a:t>
                      </a:r>
                      <a:endParaRPr b="0" i="0" sz="1400" u="none" cap="none" strike="noStrike">
                        <a:solidFill>
                          <a:srgbClr val="000000"/>
                        </a:solidFill>
                        <a:latin typeface="Gill Sans"/>
                        <a:ea typeface="Gill Sans"/>
                        <a:cs typeface="Gill Sans"/>
                        <a:sym typeface="Gill Sans"/>
                      </a:endParaRPr>
                    </a:p>
                    <a:p>
                      <a:pPr indent="0" lvl="0" marL="0" marR="0" rtl="0" algn="l">
                        <a:lnSpc>
                          <a:spcPct val="107916"/>
                        </a:lnSpc>
                        <a:spcBef>
                          <a:spcPts val="0"/>
                        </a:spcBef>
                        <a:spcAft>
                          <a:spcPts val="0"/>
                        </a:spcAft>
                        <a:buClr>
                          <a:schemeClr val="dk1"/>
                        </a:buClr>
                        <a:buSzPts val="11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800"/>
                        </a:spcBef>
                        <a:spcAft>
                          <a:spcPts val="0"/>
                        </a:spcAft>
                        <a:buClr>
                          <a:schemeClr val="dk1"/>
                        </a:buClr>
                        <a:buSzPts val="1400"/>
                        <a:buFont typeface="Arial"/>
                        <a:buNone/>
                      </a:pPr>
                      <a:r>
                        <a:rPr b="0" i="0" lang="en-IN" sz="1400" u="none" cap="none" strike="noStrike">
                          <a:solidFill>
                            <a:srgbClr val="000000"/>
                          </a:solidFill>
                          <a:latin typeface="Gill Sans"/>
                          <a:ea typeface="Gill Sans"/>
                          <a:cs typeface="Gill Sans"/>
                          <a:sym typeface="Gill Sans"/>
                        </a:rPr>
                        <a:t>Year - 2001 ,</a:t>
                      </a:r>
                      <a:br>
                        <a:rPr b="0" i="0" lang="en-IN" sz="1400" u="none" cap="none" strike="noStrike">
                          <a:solidFill>
                            <a:srgbClr val="000000"/>
                          </a:solidFill>
                          <a:latin typeface="Gill Sans"/>
                          <a:ea typeface="Gill Sans"/>
                          <a:cs typeface="Gill Sans"/>
                          <a:sym typeface="Gill Sans"/>
                        </a:rPr>
                      </a:br>
                      <a:r>
                        <a:rPr b="0" i="0" lang="en-IN" sz="1400" u="none" cap="none" strike="noStrike">
                          <a:solidFill>
                            <a:srgbClr val="000000"/>
                          </a:solidFill>
                          <a:latin typeface="Gill Sans"/>
                          <a:ea typeface="Gill Sans"/>
                          <a:cs typeface="Gill Sans"/>
                          <a:sym typeface="Gill Sans"/>
                        </a:rPr>
                        <a:t>Author - Sarwar, Badrul,</a:t>
                      </a:r>
                      <a:endParaRPr b="0" i="0" sz="1400" u="none" cap="none" strike="noStrike">
                        <a:solidFill>
                          <a:srgbClr val="000000"/>
                        </a:solidFill>
                        <a:latin typeface="Gill Sans"/>
                        <a:ea typeface="Gill Sans"/>
                        <a:cs typeface="Gill Sans"/>
                        <a:sym typeface="Gill Sans"/>
                      </a:endParaRPr>
                    </a:p>
                    <a:p>
                      <a:pPr indent="0" lvl="0" marL="0" marR="0" rtl="0" algn="l">
                        <a:lnSpc>
                          <a:spcPct val="107916"/>
                        </a:lnSpc>
                        <a:spcBef>
                          <a:spcPts val="1200"/>
                        </a:spcBef>
                        <a:spcAft>
                          <a:spcPts val="0"/>
                        </a:spcAft>
                        <a:buClr>
                          <a:schemeClr val="dk1"/>
                        </a:buClr>
                        <a:buSzPts val="11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0" lvl="0" marL="0" marR="0" rtl="0" algn="l">
                        <a:lnSpc>
                          <a:spcPct val="107916"/>
                        </a:lnSpc>
                        <a:spcBef>
                          <a:spcPts val="0"/>
                        </a:spcBef>
                        <a:spcAft>
                          <a:spcPts val="0"/>
                        </a:spcAft>
                        <a:buClr>
                          <a:schemeClr val="dk1"/>
                        </a:buClr>
                        <a:buSzPts val="1100"/>
                        <a:buFont typeface="Arial"/>
                        <a:buNone/>
                      </a:pPr>
                      <a:r>
                        <a:rPr b="0" i="0" lang="en-IN" sz="1400" u="none" cap="none" strike="noStrike">
                          <a:solidFill>
                            <a:srgbClr val="000000"/>
                          </a:solidFill>
                          <a:latin typeface="Gill Sans"/>
                          <a:ea typeface="Gill Sans"/>
                          <a:cs typeface="Gill Sans"/>
                          <a:sym typeface="Gill Sans"/>
                        </a:rPr>
                        <a:t>Item-based techniques first analyse the user-item matrix to identify relationships between different items and then use these relationships to indirectly commute recommendations for users. Different item-based recommendation generation algorithms are used. Different techniques for item-item similarities(item-item correlation  vs cosine similarities between item vectors)and different techniques for obtaining recommendations from them(weighted sum vs regression model).</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800"/>
                        </a:spcBef>
                        <a:spcAft>
                          <a:spcPts val="0"/>
                        </a:spcAft>
                        <a:buClr>
                          <a:schemeClr val="dk1"/>
                        </a:buClr>
                        <a:buSzPts val="1100"/>
                        <a:buFont typeface="Arial"/>
                        <a:buNone/>
                      </a:pPr>
                      <a:r>
                        <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Item-based algorithms provide dramatically better performance than user-based algorithms.</a:t>
                      </a:r>
                      <a:endParaRPr sz="1400" u="none" cap="none" strike="noStrike"/>
                    </a:p>
                    <a:p>
                      <a:pPr indent="-228600" lvl="0" marL="457200" marR="0" rtl="0" algn="l">
                        <a:lnSpc>
                          <a:spcPct val="107916"/>
                        </a:lnSpc>
                        <a:spcBef>
                          <a:spcPts val="0"/>
                        </a:spcBef>
                        <a:spcAft>
                          <a:spcPts val="0"/>
                        </a:spcAft>
                        <a:buClr>
                          <a:schemeClr val="dk1"/>
                        </a:buClr>
                        <a:buSzPts val="1100"/>
                        <a:buFont typeface="Calibri"/>
                        <a:buNone/>
                      </a:pPr>
                      <a:r>
                        <a:t/>
                      </a:r>
                      <a:endParaRPr b="0" i="0" sz="1400" u="none" cap="none" strike="noStrike">
                        <a:solidFill>
                          <a:srgbClr val="000000"/>
                        </a:solidFill>
                        <a:latin typeface="Gill Sans"/>
                        <a:ea typeface="Gill Sans"/>
                        <a:cs typeface="Gill Sans"/>
                        <a:sym typeface="Gill Sans"/>
                      </a:endParaRPr>
                    </a:p>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The proposed algorithm provides better quality of recommendation than the best available user-based algorithms.</a:t>
                      </a:r>
                      <a:endParaRPr b="0" i="0" sz="1400" u="none" cap="none" strike="noStrike">
                        <a:solidFill>
                          <a:srgbClr val="000000"/>
                        </a:solidFill>
                        <a:latin typeface="Gill Sans"/>
                        <a:ea typeface="Gill Sans"/>
                        <a:cs typeface="Gill Sans"/>
                        <a:sym typeface="Gill Sans"/>
                      </a:endParaRPr>
                    </a:p>
                    <a:p>
                      <a:pPr indent="0" lvl="0" marL="457200" marR="0" rtl="0" algn="l">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c>
                  <a:txBody>
                    <a:bodyPr/>
                    <a:lstStyle/>
                    <a:p>
                      <a:pPr indent="-298450" lvl="0" marL="457200" marR="0" rtl="0" algn="l">
                        <a:lnSpc>
                          <a:spcPct val="107916"/>
                        </a:lnSpc>
                        <a:spcBef>
                          <a:spcPts val="0"/>
                        </a:spcBef>
                        <a:spcAft>
                          <a:spcPts val="0"/>
                        </a:spcAft>
                        <a:buClr>
                          <a:schemeClr val="dk1"/>
                        </a:buClr>
                        <a:buSzPts val="1100"/>
                        <a:buFont typeface="Calibri"/>
                        <a:buAutoNum type="arabicPeriod"/>
                      </a:pPr>
                      <a:r>
                        <a:rPr b="0" i="0" lang="en-IN" sz="1400" u="none" cap="none" strike="noStrike">
                          <a:solidFill>
                            <a:srgbClr val="000000"/>
                          </a:solidFill>
                          <a:latin typeface="Gill Sans"/>
                          <a:ea typeface="Gill Sans"/>
                          <a:cs typeface="Gill Sans"/>
                          <a:sym typeface="Gill Sans"/>
                        </a:rPr>
                        <a:t>The item-item scheme provides better quality of predictions than the user-user scheme but the improvement is not significantly large.</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a:txBody>
                  <a:tcPr marT="121900" marB="121900" marR="121900" marL="121900"/>
                </a:tc>
              </a:tr>
            </a:tbl>
          </a:graphicData>
        </a:graphic>
      </p:graphicFrame>
      <p:sp>
        <p:nvSpPr>
          <p:cNvPr id="153" name="Google Shape;153;p8"/>
          <p:cNvSpPr txBox="1"/>
          <p:nvPr>
            <p:ph idx="12" type="sldNum"/>
          </p:nvPr>
        </p:nvSpPr>
        <p:spPr>
          <a:xfrm>
            <a:off x="224622" y="359494"/>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a:t>
            </a:r>
            <a:fld id="{00000000-1234-1234-1234-123412341234}" type="slidenum">
              <a:rPr lang="en-I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2019-07-04T04:21:14Z</dcterms:created>
  <dc:creator>AICTE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0x010100ED64F7DA5532A145B2B4E51F74365B92</vt:lpwstr>
  </property>
</Properties>
</file>